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11" r:id="rId2"/>
    <p:sldId id="312" r:id="rId3"/>
    <p:sldId id="313" r:id="rId4"/>
    <p:sldId id="322" r:id="rId5"/>
    <p:sldId id="323" r:id="rId6"/>
    <p:sldId id="328" r:id="rId7"/>
    <p:sldId id="329" r:id="rId8"/>
    <p:sldId id="330" r:id="rId9"/>
    <p:sldId id="332" r:id="rId10"/>
    <p:sldId id="325" r:id="rId11"/>
    <p:sldId id="262" r:id="rId12"/>
    <p:sldId id="28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Traub" initials="AT" lastIdx="4" clrIdx="0">
    <p:extLst>
      <p:ext uri="{19B8F6BF-5375-455C-9EA6-DF929625EA0E}">
        <p15:presenceInfo xmlns:p15="http://schemas.microsoft.com/office/powerpoint/2012/main" userId="Arthur Tra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5" autoAdjust="0"/>
    <p:restoredTop sz="85108" autoAdjust="0"/>
  </p:normalViewPr>
  <p:slideViewPr>
    <p:cSldViewPr snapToGrid="0" snapToObjects="1">
      <p:cViewPr varScale="1">
        <p:scale>
          <a:sx n="84" d="100"/>
          <a:sy n="84" d="100"/>
        </p:scale>
        <p:origin x="808" y="6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23DB5-CD54-42B1-88E2-4F17E2096C35}" type="datetimeFigureOut">
              <a:rPr lang="en-US" smtClean="0"/>
              <a:t>12/14/2018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BBE7D-F581-47B3-8B2D-CC8444C00756}" type="slidenum">
              <a:rPr lang="en-US" smtClean="0"/>
              <a:t>‹#›</a:t>
            </a:fld>
            <a:endParaRPr lang="en-US" dirty="0"/>
          </a:p>
        </p:txBody>
      </p:sp>
    </p:spTree>
    <p:extLst>
      <p:ext uri="{BB962C8B-B14F-4D97-AF65-F5344CB8AC3E}">
        <p14:creationId xmlns:p14="http://schemas.microsoft.com/office/powerpoint/2010/main" val="21324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1C4BBE7D-F581-47B3-8B2D-CC8444C00756}" type="slidenum">
              <a:rPr lang="en-US" smtClean="0"/>
              <a:t>1</a:t>
            </a:fld>
            <a:endParaRPr lang="en-US" dirty="0"/>
          </a:p>
        </p:txBody>
      </p:sp>
    </p:spTree>
    <p:extLst>
      <p:ext uri="{BB962C8B-B14F-4D97-AF65-F5344CB8AC3E}">
        <p14:creationId xmlns:p14="http://schemas.microsoft.com/office/powerpoint/2010/main" val="98502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1C4BBE7D-F581-47B3-8B2D-CC8444C00756}" type="slidenum">
              <a:rPr lang="en-US" smtClean="0"/>
              <a:t>10</a:t>
            </a:fld>
            <a:endParaRPr lang="en-US" dirty="0"/>
          </a:p>
        </p:txBody>
      </p:sp>
    </p:spTree>
    <p:extLst>
      <p:ext uri="{BB962C8B-B14F-4D97-AF65-F5344CB8AC3E}">
        <p14:creationId xmlns:p14="http://schemas.microsoft.com/office/powerpoint/2010/main" val="149954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a:t>
            </a:r>
          </a:p>
        </p:txBody>
      </p:sp>
      <p:sp>
        <p:nvSpPr>
          <p:cNvPr id="4" name="Slide Number Placeholder 3"/>
          <p:cNvSpPr>
            <a:spLocks noGrp="1"/>
          </p:cNvSpPr>
          <p:nvPr>
            <p:ph type="sldNum" sz="quarter" idx="10"/>
          </p:nvPr>
        </p:nvSpPr>
        <p:spPr/>
        <p:txBody>
          <a:bodyPr/>
          <a:lstStyle/>
          <a:p>
            <a:fld id="{1C4BBE7D-F581-47B3-8B2D-CC8444C00756}" type="slidenum">
              <a:rPr lang="en-US" smtClean="0"/>
              <a:t>11</a:t>
            </a:fld>
            <a:endParaRPr lang="en-US" dirty="0"/>
          </a:p>
        </p:txBody>
      </p:sp>
    </p:spTree>
    <p:extLst>
      <p:ext uri="{BB962C8B-B14F-4D97-AF65-F5344CB8AC3E}">
        <p14:creationId xmlns:p14="http://schemas.microsoft.com/office/powerpoint/2010/main" val="406517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a:t>
            </a:r>
          </a:p>
        </p:txBody>
      </p:sp>
      <p:sp>
        <p:nvSpPr>
          <p:cNvPr id="4" name="Slide Number Placeholder 3"/>
          <p:cNvSpPr>
            <a:spLocks noGrp="1"/>
          </p:cNvSpPr>
          <p:nvPr>
            <p:ph type="sldNum" sz="quarter" idx="10"/>
          </p:nvPr>
        </p:nvSpPr>
        <p:spPr/>
        <p:txBody>
          <a:bodyPr/>
          <a:lstStyle/>
          <a:p>
            <a:fld id="{1C4BBE7D-F581-47B3-8B2D-CC8444C00756}" type="slidenum">
              <a:rPr lang="en-US" smtClean="0"/>
              <a:t>12</a:t>
            </a:fld>
            <a:endParaRPr lang="en-US" dirty="0"/>
          </a:p>
        </p:txBody>
      </p:sp>
    </p:spTree>
    <p:extLst>
      <p:ext uri="{BB962C8B-B14F-4D97-AF65-F5344CB8AC3E}">
        <p14:creationId xmlns:p14="http://schemas.microsoft.com/office/powerpoint/2010/main" val="73859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Mike</a:t>
            </a:r>
          </a:p>
        </p:txBody>
      </p:sp>
      <p:sp>
        <p:nvSpPr>
          <p:cNvPr id="4" name="Slide Number Placeholder 3"/>
          <p:cNvSpPr>
            <a:spLocks noGrp="1"/>
          </p:cNvSpPr>
          <p:nvPr>
            <p:ph type="sldNum" sz="quarter" idx="10"/>
          </p:nvPr>
        </p:nvSpPr>
        <p:spPr/>
        <p:txBody>
          <a:bodyPr/>
          <a:lstStyle/>
          <a:p>
            <a:fld id="{1C4BBE7D-F581-47B3-8B2D-CC8444C00756}" type="slidenum">
              <a:rPr lang="en-US" smtClean="0"/>
              <a:t>2</a:t>
            </a:fld>
            <a:endParaRPr lang="en-US" dirty="0"/>
          </a:p>
        </p:txBody>
      </p:sp>
    </p:spTree>
    <p:extLst>
      <p:ext uri="{BB962C8B-B14F-4D97-AF65-F5344CB8AC3E}">
        <p14:creationId xmlns:p14="http://schemas.microsoft.com/office/powerpoint/2010/main" val="364155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Mike</a:t>
            </a:r>
          </a:p>
        </p:txBody>
      </p:sp>
      <p:sp>
        <p:nvSpPr>
          <p:cNvPr id="4" name="Slide Number Placeholder 3"/>
          <p:cNvSpPr>
            <a:spLocks noGrp="1"/>
          </p:cNvSpPr>
          <p:nvPr>
            <p:ph type="sldNum" sz="quarter" idx="10"/>
          </p:nvPr>
        </p:nvSpPr>
        <p:spPr/>
        <p:txBody>
          <a:bodyPr/>
          <a:lstStyle/>
          <a:p>
            <a:fld id="{1C4BBE7D-F581-47B3-8B2D-CC8444C00756}" type="slidenum">
              <a:rPr lang="en-US" smtClean="0"/>
              <a:t>3</a:t>
            </a:fld>
            <a:endParaRPr lang="en-US" dirty="0"/>
          </a:p>
        </p:txBody>
      </p:sp>
    </p:spTree>
    <p:extLst>
      <p:ext uri="{BB962C8B-B14F-4D97-AF65-F5344CB8AC3E}">
        <p14:creationId xmlns:p14="http://schemas.microsoft.com/office/powerpoint/2010/main" val="73859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Mike</a:t>
            </a:r>
          </a:p>
        </p:txBody>
      </p:sp>
      <p:sp>
        <p:nvSpPr>
          <p:cNvPr id="4" name="Slide Number Placeholder 3"/>
          <p:cNvSpPr>
            <a:spLocks noGrp="1"/>
          </p:cNvSpPr>
          <p:nvPr>
            <p:ph type="sldNum" sz="quarter" idx="10"/>
          </p:nvPr>
        </p:nvSpPr>
        <p:spPr/>
        <p:txBody>
          <a:bodyPr/>
          <a:lstStyle/>
          <a:p>
            <a:fld id="{1C4BBE7D-F581-47B3-8B2D-CC8444C00756}" type="slidenum">
              <a:rPr lang="en-US" smtClean="0"/>
              <a:t>4</a:t>
            </a:fld>
            <a:endParaRPr lang="en-US" dirty="0"/>
          </a:p>
        </p:txBody>
      </p:sp>
    </p:spTree>
    <p:extLst>
      <p:ext uri="{BB962C8B-B14F-4D97-AF65-F5344CB8AC3E}">
        <p14:creationId xmlns:p14="http://schemas.microsoft.com/office/powerpoint/2010/main" val="4104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5</a:t>
            </a:fld>
            <a:endParaRPr lang="en-US" dirty="0"/>
          </a:p>
        </p:txBody>
      </p:sp>
    </p:spTree>
    <p:extLst>
      <p:ext uri="{BB962C8B-B14F-4D97-AF65-F5344CB8AC3E}">
        <p14:creationId xmlns:p14="http://schemas.microsoft.com/office/powerpoint/2010/main" val="230503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6</a:t>
            </a:fld>
            <a:endParaRPr lang="en-US" dirty="0"/>
          </a:p>
        </p:txBody>
      </p:sp>
    </p:spTree>
    <p:extLst>
      <p:ext uri="{BB962C8B-B14F-4D97-AF65-F5344CB8AC3E}">
        <p14:creationId xmlns:p14="http://schemas.microsoft.com/office/powerpoint/2010/main" val="92155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7</a:t>
            </a:fld>
            <a:endParaRPr lang="en-US" dirty="0"/>
          </a:p>
        </p:txBody>
      </p:sp>
    </p:spTree>
    <p:extLst>
      <p:ext uri="{BB962C8B-B14F-4D97-AF65-F5344CB8AC3E}">
        <p14:creationId xmlns:p14="http://schemas.microsoft.com/office/powerpoint/2010/main" val="244364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8</a:t>
            </a:fld>
            <a:endParaRPr lang="en-US" dirty="0"/>
          </a:p>
        </p:txBody>
      </p:sp>
    </p:spTree>
    <p:extLst>
      <p:ext uri="{BB962C8B-B14F-4D97-AF65-F5344CB8AC3E}">
        <p14:creationId xmlns:p14="http://schemas.microsoft.com/office/powerpoint/2010/main" val="325840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9</a:t>
            </a:fld>
            <a:endParaRPr lang="en-US" dirty="0"/>
          </a:p>
        </p:txBody>
      </p:sp>
    </p:spTree>
    <p:extLst>
      <p:ext uri="{BB962C8B-B14F-4D97-AF65-F5344CB8AC3E}">
        <p14:creationId xmlns:p14="http://schemas.microsoft.com/office/powerpoint/2010/main" val="261720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54343944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41891359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53206972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70473964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426878322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4002952972"/>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93344453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1297724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83363067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30597163"/>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8DF44-86B4-9B47-A2C6-ADFBD23414AE}" type="datetimeFigureOut">
              <a:rPr lang="en-US" smtClean="0"/>
              <a:t>12/14/2018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32932178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28DF44-86B4-9B47-A2C6-ADFBD23414AE}" type="datetimeFigureOut">
              <a:rPr lang="en-US" smtClean="0"/>
              <a:t>12/14/2018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7D4C94-138C-1A43-BFEC-1B21D7836D46}" type="slidenum">
              <a:rPr lang="en-US" smtClean="0"/>
              <a:t>‹#›</a:t>
            </a:fld>
            <a:endParaRPr lang="en-US" dirty="0"/>
          </a:p>
        </p:txBody>
      </p:sp>
    </p:spTree>
    <p:extLst>
      <p:ext uri="{BB962C8B-B14F-4D97-AF65-F5344CB8AC3E}">
        <p14:creationId xmlns:p14="http://schemas.microsoft.com/office/powerpoint/2010/main" val="220627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4.pn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6.jpg"/><Relationship Id="rId5" Type="http://schemas.openxmlformats.org/officeDocument/2006/relationships/image" Target="../media/image6.png"/><Relationship Id="rId10" Type="http://schemas.openxmlformats.org/officeDocument/2006/relationships/image" Target="../media/image25.gif"/><Relationship Id="rId4" Type="http://schemas.openxmlformats.org/officeDocument/2006/relationships/image" Target="../media/image5.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www.buffaloamericas.com/knowledge-base" TargetMode="External"/><Relationship Id="rId4" Type="http://schemas.openxmlformats.org/officeDocument/2006/relationships/image" Target="../media/image5.png"/><Relationship Id="rId9"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4.png"/><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4.pn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4.png"/><Relationship Id="rId7"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2000" b="-4000"/>
          </a:stretch>
        </a:blipFill>
        <a:effectLst/>
      </p:bgPr>
    </p:bg>
    <p:spTree>
      <p:nvGrpSpPr>
        <p:cNvPr id="1" name=""/>
        <p:cNvGrpSpPr/>
        <p:nvPr/>
      </p:nvGrpSpPr>
      <p:grpSpPr>
        <a:xfrm>
          <a:off x="0" y="0"/>
          <a:ext cx="0" cy="0"/>
          <a:chOff x="0" y="0"/>
          <a:chExt cx="0" cy="0"/>
        </a:xfrm>
      </p:grpSpPr>
      <p:sp>
        <p:nvSpPr>
          <p:cNvPr id="10" name="Rectangle 9"/>
          <p:cNvSpPr/>
          <p:nvPr/>
        </p:nvSpPr>
        <p:spPr>
          <a:xfrm>
            <a:off x="-11277" y="1938664"/>
            <a:ext cx="9144000" cy="101566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endParaRPr lang="en-US" sz="6000" dirty="0">
              <a:solidFill>
                <a:srgbClr val="595959"/>
              </a:solidFill>
              <a:latin typeface="+mj-lt"/>
              <a:cs typeface="Avenir Roman"/>
            </a:endParaRPr>
          </a:p>
        </p:txBody>
      </p:sp>
      <p:sp>
        <p:nvSpPr>
          <p:cNvPr id="2" name="Rectangle 1">
            <a:extLst>
              <a:ext uri="{FF2B5EF4-FFF2-40B4-BE49-F238E27FC236}">
                <a16:creationId xmlns:a16="http://schemas.microsoft.com/office/drawing/2014/main" id="{6BD7265A-F545-4A47-A258-165AC66C148D}"/>
              </a:ext>
            </a:extLst>
          </p:cNvPr>
          <p:cNvSpPr/>
          <p:nvPr/>
        </p:nvSpPr>
        <p:spPr>
          <a:xfrm>
            <a:off x="0" y="1890755"/>
            <a:ext cx="9209903" cy="143196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p:cNvSpPr/>
          <p:nvPr/>
        </p:nvSpPr>
        <p:spPr>
          <a:xfrm>
            <a:off x="-11277" y="2415714"/>
            <a:ext cx="9144000" cy="166199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r>
              <a:rPr lang="en-US" sz="5100" dirty="0">
                <a:effectLst>
                  <a:outerShdw blurRad="50800" dist="50800" dir="5400000" sx="102000" sy="102000" algn="ctr" rotWithShape="0">
                    <a:srgbClr val="000000">
                      <a:alpha val="43137"/>
                    </a:srgbClr>
                  </a:outerShdw>
                </a:effectLst>
                <a:latin typeface="+mj-lt"/>
                <a:cs typeface="Avenir Roman"/>
              </a:rPr>
              <a:t>How Can a Hybrid Cloud Strategy Benefit Your Customer?</a:t>
            </a:r>
          </a:p>
        </p:txBody>
      </p:sp>
      <p:pic>
        <p:nvPicPr>
          <p:cNvPr id="4" name="Picture 3">
            <a:extLst>
              <a:ext uri="{FF2B5EF4-FFF2-40B4-BE49-F238E27FC236}">
                <a16:creationId xmlns:a16="http://schemas.microsoft.com/office/drawing/2014/main" id="{9A79176F-F599-4073-B3DC-EE170C0CE169}"/>
              </a:ext>
            </a:extLst>
          </p:cNvPr>
          <p:cNvPicPr>
            <a:picLocks noChangeAspect="1"/>
          </p:cNvPicPr>
          <p:nvPr/>
        </p:nvPicPr>
        <p:blipFill>
          <a:blip r:embed="rId4"/>
          <a:stretch>
            <a:fillRect/>
          </a:stretch>
        </p:blipFill>
        <p:spPr>
          <a:xfrm>
            <a:off x="-67521" y="-446501"/>
            <a:ext cx="9209903" cy="6139935"/>
          </a:xfrm>
          <a:prstGeom prst="rect">
            <a:avLst/>
          </a:prstGeom>
        </p:spPr>
      </p:pic>
      <p:pic>
        <p:nvPicPr>
          <p:cNvPr id="6" name="Picture 5" descr="buffalo hea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07" y="-308177"/>
            <a:ext cx="9604167" cy="1652924"/>
          </a:xfrm>
          <a:prstGeom prst="rect">
            <a:avLst/>
          </a:prstGeom>
        </p:spPr>
      </p:pic>
      <p:sp>
        <p:nvSpPr>
          <p:cNvPr id="5" name="Rectangle 4">
            <a:extLst>
              <a:ext uri="{FF2B5EF4-FFF2-40B4-BE49-F238E27FC236}">
                <a16:creationId xmlns:a16="http://schemas.microsoft.com/office/drawing/2014/main" id="{9B86E077-DDB0-4DC9-ACAE-7A39F36540CE}"/>
              </a:ext>
            </a:extLst>
          </p:cNvPr>
          <p:cNvSpPr/>
          <p:nvPr/>
        </p:nvSpPr>
        <p:spPr>
          <a:xfrm>
            <a:off x="-517585" y="1742537"/>
            <a:ext cx="10092906" cy="181154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8ED6DF-CFF0-4BDF-9B0E-A40E23E88921}"/>
              </a:ext>
            </a:extLst>
          </p:cNvPr>
          <p:cNvSpPr/>
          <p:nvPr/>
        </p:nvSpPr>
        <p:spPr>
          <a:xfrm>
            <a:off x="141123" y="1670971"/>
            <a:ext cx="9144000" cy="166199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r>
              <a:rPr lang="en-US" sz="5100" dirty="0">
                <a:solidFill>
                  <a:schemeClr val="bg1"/>
                </a:solidFill>
                <a:effectLst>
                  <a:outerShdw blurRad="50800" dist="50800" dir="5400000" sx="102000" sy="102000" algn="ctr" rotWithShape="0">
                    <a:srgbClr val="000000">
                      <a:alpha val="43137"/>
                    </a:srgbClr>
                  </a:outerShdw>
                </a:effectLst>
                <a:latin typeface="+mj-lt"/>
                <a:cs typeface="Avenir Roman"/>
              </a:rPr>
              <a:t>Ease Your Path to HIPAA</a:t>
            </a:r>
            <a:br>
              <a:rPr lang="en-US" sz="5100" dirty="0">
                <a:solidFill>
                  <a:schemeClr val="bg1"/>
                </a:solidFill>
                <a:effectLst>
                  <a:outerShdw blurRad="50800" dist="50800" dir="5400000" sx="102000" sy="102000" algn="ctr" rotWithShape="0">
                    <a:srgbClr val="000000">
                      <a:alpha val="43137"/>
                    </a:srgbClr>
                  </a:outerShdw>
                </a:effectLst>
                <a:latin typeface="+mj-lt"/>
                <a:cs typeface="Avenir Roman"/>
              </a:rPr>
            </a:br>
            <a:r>
              <a:rPr lang="en-US" sz="5100" dirty="0">
                <a:solidFill>
                  <a:schemeClr val="bg1"/>
                </a:solidFill>
                <a:effectLst>
                  <a:outerShdw blurRad="50800" dist="50800" dir="5400000" sx="102000" sy="102000" algn="ctr" rotWithShape="0">
                    <a:srgbClr val="000000">
                      <a:alpha val="43137"/>
                    </a:srgbClr>
                  </a:outerShdw>
                </a:effectLst>
                <a:latin typeface="+mj-lt"/>
                <a:cs typeface="Avenir Roman"/>
              </a:rPr>
              <a:t>Best Practice</a:t>
            </a:r>
          </a:p>
        </p:txBody>
      </p:sp>
    </p:spTree>
    <p:extLst>
      <p:ext uri="{BB962C8B-B14F-4D97-AF65-F5344CB8AC3E}">
        <p14:creationId xmlns:p14="http://schemas.microsoft.com/office/powerpoint/2010/main" val="23149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895187" y="4184796"/>
            <a:ext cx="939681" cy="369332"/>
          </a:xfrm>
          <a:prstGeom prst="rect">
            <a:avLst/>
          </a:prstGeom>
        </p:spPr>
        <p:txBody>
          <a:bodyPr wrap="none">
            <a:spAutoFit/>
          </a:bodyPr>
          <a:lstStyle/>
          <a:p>
            <a:r>
              <a:rPr kumimoji="1" lang="en-US" sz="900" dirty="0">
                <a:solidFill>
                  <a:schemeClr val="bg1"/>
                </a:solidFill>
              </a:rPr>
              <a:t>Up to 60 clients</a:t>
            </a:r>
          </a:p>
          <a:p>
            <a:r>
              <a:rPr kumimoji="1" lang="en-US" sz="900" dirty="0">
                <a:solidFill>
                  <a:schemeClr val="bg1"/>
                </a:solidFill>
              </a:rPr>
              <a:t>With full access </a:t>
            </a:r>
            <a:endParaRPr lang="en-US" sz="900" dirty="0">
              <a:solidFill>
                <a:schemeClr val="bg1"/>
              </a:solidFill>
            </a:endParaRPr>
          </a:p>
        </p:txBody>
      </p:sp>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TeraStation</a:t>
            </a:r>
          </a:p>
        </p:txBody>
      </p:sp>
      <p:sp>
        <p:nvSpPr>
          <p:cNvPr id="4" name="TextBox 3">
            <a:extLst>
              <a:ext uri="{FF2B5EF4-FFF2-40B4-BE49-F238E27FC236}">
                <a16:creationId xmlns:a16="http://schemas.microsoft.com/office/drawing/2014/main" id="{11CFFFD7-A158-4D2A-A4A6-FE6DA9742BDB}"/>
              </a:ext>
            </a:extLst>
          </p:cNvPr>
          <p:cNvSpPr txBox="1"/>
          <p:nvPr/>
        </p:nvSpPr>
        <p:spPr>
          <a:xfrm>
            <a:off x="551935" y="433193"/>
            <a:ext cx="8229599" cy="615553"/>
          </a:xfrm>
          <a:prstGeom prst="rect">
            <a:avLst/>
          </a:prstGeom>
          <a:noFill/>
        </p:spPr>
        <p:txBody>
          <a:bodyPr wrap="square" rtlCol="0">
            <a:spAutoFit/>
          </a:bodyPr>
          <a:lstStyle/>
          <a:p>
            <a:pPr algn="ctr"/>
            <a:r>
              <a:rPr lang="en-US" sz="3400" dirty="0">
                <a:latin typeface="+mj-lt"/>
              </a:rPr>
              <a:t>Purpose Built SMB Storage</a:t>
            </a:r>
          </a:p>
        </p:txBody>
      </p:sp>
      <p:pic>
        <p:nvPicPr>
          <p:cNvPr id="6" name="Picture 5">
            <a:extLst>
              <a:ext uri="{FF2B5EF4-FFF2-40B4-BE49-F238E27FC236}">
                <a16:creationId xmlns:a16="http://schemas.microsoft.com/office/drawing/2014/main" id="{CC5F35A4-26ED-4B4C-95E2-25C95F58BF11}"/>
              </a:ext>
            </a:extLst>
          </p:cNvPr>
          <p:cNvPicPr>
            <a:picLocks noChangeAspect="1"/>
          </p:cNvPicPr>
          <p:nvPr/>
        </p:nvPicPr>
        <p:blipFill>
          <a:blip r:embed="rId7"/>
          <a:stretch>
            <a:fillRect/>
          </a:stretch>
        </p:blipFill>
        <p:spPr>
          <a:xfrm>
            <a:off x="626328" y="1071270"/>
            <a:ext cx="650004" cy="650004"/>
          </a:xfrm>
          <a:prstGeom prst="rect">
            <a:avLst/>
          </a:prstGeom>
        </p:spPr>
      </p:pic>
      <p:pic>
        <p:nvPicPr>
          <p:cNvPr id="12" name="Picture 11">
            <a:extLst>
              <a:ext uri="{FF2B5EF4-FFF2-40B4-BE49-F238E27FC236}">
                <a16:creationId xmlns:a16="http://schemas.microsoft.com/office/drawing/2014/main" id="{9B3DA733-BCA9-4F6F-98EA-778F973FF1EF}"/>
              </a:ext>
            </a:extLst>
          </p:cNvPr>
          <p:cNvPicPr>
            <a:picLocks noChangeAspect="1"/>
          </p:cNvPicPr>
          <p:nvPr/>
        </p:nvPicPr>
        <p:blipFill>
          <a:blip r:embed="rId8"/>
          <a:stretch>
            <a:fillRect/>
          </a:stretch>
        </p:blipFill>
        <p:spPr>
          <a:xfrm>
            <a:off x="655258" y="3041846"/>
            <a:ext cx="730134" cy="730134"/>
          </a:xfrm>
          <a:prstGeom prst="rect">
            <a:avLst/>
          </a:prstGeom>
        </p:spPr>
      </p:pic>
      <p:pic>
        <p:nvPicPr>
          <p:cNvPr id="24" name="Picture 23">
            <a:extLst>
              <a:ext uri="{FF2B5EF4-FFF2-40B4-BE49-F238E27FC236}">
                <a16:creationId xmlns:a16="http://schemas.microsoft.com/office/drawing/2014/main" id="{BE2E0E91-5064-4BFC-A523-F1D3634F1BF5}"/>
              </a:ext>
            </a:extLst>
          </p:cNvPr>
          <p:cNvPicPr>
            <a:picLocks noChangeAspect="1"/>
          </p:cNvPicPr>
          <p:nvPr/>
        </p:nvPicPr>
        <p:blipFill>
          <a:blip r:embed="rId9"/>
          <a:stretch>
            <a:fillRect/>
          </a:stretch>
        </p:blipFill>
        <p:spPr>
          <a:xfrm>
            <a:off x="691950" y="3985680"/>
            <a:ext cx="769894" cy="769894"/>
          </a:xfrm>
          <a:prstGeom prst="rect">
            <a:avLst/>
          </a:prstGeom>
        </p:spPr>
      </p:pic>
      <p:pic>
        <p:nvPicPr>
          <p:cNvPr id="26" name="Picture 25">
            <a:extLst>
              <a:ext uri="{FF2B5EF4-FFF2-40B4-BE49-F238E27FC236}">
                <a16:creationId xmlns:a16="http://schemas.microsoft.com/office/drawing/2014/main" id="{7B650B1C-5104-4432-BA08-2D827B1A5D9A}"/>
              </a:ext>
            </a:extLst>
          </p:cNvPr>
          <p:cNvPicPr>
            <a:picLocks noChangeAspect="1"/>
          </p:cNvPicPr>
          <p:nvPr/>
        </p:nvPicPr>
        <p:blipFill>
          <a:blip r:embed="rId10"/>
          <a:stretch>
            <a:fillRect/>
          </a:stretch>
        </p:blipFill>
        <p:spPr>
          <a:xfrm>
            <a:off x="618631" y="1957149"/>
            <a:ext cx="787617" cy="824508"/>
          </a:xfrm>
          <a:prstGeom prst="rect">
            <a:avLst/>
          </a:prstGeom>
        </p:spPr>
      </p:pic>
      <p:sp>
        <p:nvSpPr>
          <p:cNvPr id="27" name="TextBox 26">
            <a:extLst>
              <a:ext uri="{FF2B5EF4-FFF2-40B4-BE49-F238E27FC236}">
                <a16:creationId xmlns:a16="http://schemas.microsoft.com/office/drawing/2014/main" id="{3EF74264-714E-4EC9-B22A-80C413380AFE}"/>
              </a:ext>
            </a:extLst>
          </p:cNvPr>
          <p:cNvSpPr txBox="1"/>
          <p:nvPr/>
        </p:nvSpPr>
        <p:spPr>
          <a:xfrm>
            <a:off x="1494526" y="1057504"/>
            <a:ext cx="6104237" cy="1077218"/>
          </a:xfrm>
          <a:prstGeom prst="rect">
            <a:avLst/>
          </a:prstGeom>
          <a:noFill/>
        </p:spPr>
        <p:txBody>
          <a:bodyPr wrap="square" rtlCol="0">
            <a:spAutoFit/>
          </a:bodyPr>
          <a:lstStyle/>
          <a:p>
            <a:r>
              <a:rPr lang="en-US" b="1" dirty="0"/>
              <a:t>Relevant Purpose-built Solution</a:t>
            </a:r>
          </a:p>
          <a:p>
            <a:r>
              <a:rPr lang="en-US" sz="1400" dirty="0"/>
              <a:t>TeraStation storage devices are designed for use by small business, SMB, and entry-level enterprise environments.</a:t>
            </a:r>
          </a:p>
          <a:p>
            <a:endParaRPr lang="en-US" dirty="0"/>
          </a:p>
        </p:txBody>
      </p:sp>
      <p:sp>
        <p:nvSpPr>
          <p:cNvPr id="29" name="TextBox 28">
            <a:extLst>
              <a:ext uri="{FF2B5EF4-FFF2-40B4-BE49-F238E27FC236}">
                <a16:creationId xmlns:a16="http://schemas.microsoft.com/office/drawing/2014/main" id="{47BC57E2-6B9E-4720-8A71-CF6342DD97FB}"/>
              </a:ext>
            </a:extLst>
          </p:cNvPr>
          <p:cNvSpPr txBox="1"/>
          <p:nvPr/>
        </p:nvSpPr>
        <p:spPr>
          <a:xfrm>
            <a:off x="1494526" y="3010528"/>
            <a:ext cx="6104237" cy="800219"/>
          </a:xfrm>
          <a:prstGeom prst="rect">
            <a:avLst/>
          </a:prstGeom>
          <a:noFill/>
        </p:spPr>
        <p:txBody>
          <a:bodyPr wrap="square" rtlCol="0">
            <a:spAutoFit/>
          </a:bodyPr>
          <a:lstStyle/>
          <a:p>
            <a:r>
              <a:rPr lang="en-US" b="1" dirty="0"/>
              <a:t>Coverage</a:t>
            </a:r>
          </a:p>
          <a:p>
            <a:r>
              <a:rPr lang="en-US" sz="1400" dirty="0"/>
              <a:t>Dedicated representatives standing by to help you or your customer identify the correct product for their needs/</a:t>
            </a:r>
            <a:endParaRPr lang="en-US" dirty="0"/>
          </a:p>
        </p:txBody>
      </p:sp>
      <p:sp>
        <p:nvSpPr>
          <p:cNvPr id="30" name="TextBox 29">
            <a:extLst>
              <a:ext uri="{FF2B5EF4-FFF2-40B4-BE49-F238E27FC236}">
                <a16:creationId xmlns:a16="http://schemas.microsoft.com/office/drawing/2014/main" id="{D760BA28-1658-4676-8579-9EF8C22DA0D2}"/>
              </a:ext>
            </a:extLst>
          </p:cNvPr>
          <p:cNvSpPr txBox="1"/>
          <p:nvPr/>
        </p:nvSpPr>
        <p:spPr>
          <a:xfrm>
            <a:off x="1494526" y="1946041"/>
            <a:ext cx="6104237" cy="1292662"/>
          </a:xfrm>
          <a:prstGeom prst="rect">
            <a:avLst/>
          </a:prstGeom>
          <a:noFill/>
        </p:spPr>
        <p:txBody>
          <a:bodyPr wrap="square" rtlCol="0">
            <a:spAutoFit/>
          </a:bodyPr>
          <a:lstStyle/>
          <a:p>
            <a:r>
              <a:rPr lang="en-US" b="1" dirty="0"/>
              <a:t>Ease of use</a:t>
            </a:r>
          </a:p>
          <a:p>
            <a:r>
              <a:rPr lang="en-US" sz="1400" dirty="0"/>
              <a:t>Our network storage devices come with hard drives included. This means pre-configured RAID and plug-and-play capabilities &amp; one stop 24/7 US based support by Buffalo/</a:t>
            </a:r>
          </a:p>
          <a:p>
            <a:endParaRPr lang="en-US" dirty="0"/>
          </a:p>
        </p:txBody>
      </p:sp>
      <p:sp>
        <p:nvSpPr>
          <p:cNvPr id="31" name="TextBox 30">
            <a:extLst>
              <a:ext uri="{FF2B5EF4-FFF2-40B4-BE49-F238E27FC236}">
                <a16:creationId xmlns:a16="http://schemas.microsoft.com/office/drawing/2014/main" id="{1973ACD1-1B8E-4D3F-9544-0CCD0012CC9C}"/>
              </a:ext>
            </a:extLst>
          </p:cNvPr>
          <p:cNvSpPr txBox="1"/>
          <p:nvPr/>
        </p:nvSpPr>
        <p:spPr>
          <a:xfrm>
            <a:off x="1478050" y="3985680"/>
            <a:ext cx="6104237" cy="1292662"/>
          </a:xfrm>
          <a:prstGeom prst="rect">
            <a:avLst/>
          </a:prstGeom>
          <a:noFill/>
        </p:spPr>
        <p:txBody>
          <a:bodyPr wrap="square" rtlCol="0">
            <a:spAutoFit/>
          </a:bodyPr>
          <a:lstStyle/>
          <a:p>
            <a:r>
              <a:rPr lang="en-US" b="1" dirty="0"/>
              <a:t>Price</a:t>
            </a:r>
          </a:p>
          <a:p>
            <a:r>
              <a:rPr lang="en-US" sz="1400" dirty="0"/>
              <a:t>Storage is not the first thought for most small businesses.  </a:t>
            </a:r>
            <a:r>
              <a:rPr lang="en-US" sz="1400" dirty="0" err="1"/>
              <a:t>TeraStations</a:t>
            </a:r>
            <a:r>
              <a:rPr lang="en-US" sz="1400" dirty="0"/>
              <a:t> are purpose built for the SMB user with SMB price points in mind.</a:t>
            </a:r>
          </a:p>
          <a:p>
            <a:endParaRPr lang="en-US" sz="1400" dirty="0"/>
          </a:p>
          <a:p>
            <a:endParaRPr lang="en-US" dirty="0"/>
          </a:p>
        </p:txBody>
      </p:sp>
    </p:spTree>
    <p:extLst>
      <p:ext uri="{BB962C8B-B14F-4D97-AF65-F5344CB8AC3E}">
        <p14:creationId xmlns:p14="http://schemas.microsoft.com/office/powerpoint/2010/main" val="62586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23" name="Picture 22"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29" name="Picture 28"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35"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New Buffalo NAS Products</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612" y="1833946"/>
            <a:ext cx="2590881" cy="3009339"/>
          </a:xfrm>
          <a:prstGeom prst="rect">
            <a:avLst/>
          </a:prstGeom>
        </p:spPr>
      </p:pic>
      <p:sp>
        <p:nvSpPr>
          <p:cNvPr id="37" name="角丸四角形 27"/>
          <p:cNvSpPr>
            <a:spLocks noChangeArrowheads="1"/>
          </p:cNvSpPr>
          <p:nvPr/>
        </p:nvSpPr>
        <p:spPr bwMode="auto">
          <a:xfrm>
            <a:off x="669922" y="1078667"/>
            <a:ext cx="2272263" cy="503238"/>
          </a:xfrm>
          <a:prstGeom prst="roundRect">
            <a:avLst>
              <a:gd name="adj" fmla="val 16667"/>
            </a:avLst>
          </a:prstGeom>
          <a:solidFill>
            <a:schemeClr val="tx2">
              <a:lumMod val="60000"/>
              <a:lumOff val="40000"/>
            </a:schemeClr>
          </a:solidFill>
          <a:ln>
            <a:noFill/>
          </a:ln>
          <a:extLst/>
        </p:spPr>
        <p:txBody>
          <a:bodyPr tIns="36000" bIns="0" anchor="ctr"/>
          <a:lstStyle/>
          <a:p>
            <a:pPr algn="ctr"/>
            <a:r>
              <a:rPr lang="en-US" altLang="en-US" b="1" dirty="0" err="1">
                <a:solidFill>
                  <a:srgbClr val="FFFFFF"/>
                </a:solidFill>
                <a:latin typeface="+mj-lt"/>
                <a:ea typeface="メイリオ" pitchFamily="50" charset="-128"/>
                <a:cs typeface="メイリオ" pitchFamily="50" charset="-128"/>
                <a:sym typeface="メイリオ" pitchFamily="50" charset="-128"/>
              </a:rPr>
              <a:t>TeraStation</a:t>
            </a:r>
            <a:r>
              <a:rPr lang="en-US" altLang="en-US" b="1" dirty="0">
                <a:solidFill>
                  <a:srgbClr val="FFFFFF"/>
                </a:solidFill>
                <a:latin typeface="+mj-lt"/>
                <a:ea typeface="メイリオ" pitchFamily="50" charset="-128"/>
                <a:cs typeface="メイリオ" pitchFamily="50" charset="-128"/>
                <a:sym typeface="メイリオ" pitchFamily="50" charset="-128"/>
              </a:rPr>
              <a:t> </a:t>
            </a:r>
          </a:p>
          <a:p>
            <a:pPr algn="ctr"/>
            <a:r>
              <a:rPr lang="en-US" altLang="en-US" b="1" dirty="0">
                <a:solidFill>
                  <a:srgbClr val="FFFFFF"/>
                </a:solidFill>
                <a:latin typeface="+mj-lt"/>
                <a:ea typeface="メイリオ" pitchFamily="50" charset="-128"/>
                <a:cs typeface="メイリオ" pitchFamily="50" charset="-128"/>
                <a:sym typeface="メイリオ" pitchFamily="50" charset="-128"/>
              </a:rPr>
              <a:t>3010 series</a:t>
            </a:r>
            <a:endParaRPr lang="ja-JP" altLang="en-US" b="1" dirty="0">
              <a:solidFill>
                <a:srgbClr val="FFFFFF"/>
              </a:solidFill>
              <a:latin typeface="+mj-lt"/>
              <a:ea typeface="メイリオ" pitchFamily="50" charset="-128"/>
              <a:cs typeface="メイリオ" pitchFamily="50" charset="-128"/>
              <a:sym typeface="メイリオ" pitchFamily="50" charset="-128"/>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0999" y="1712617"/>
            <a:ext cx="2313145" cy="3251995"/>
          </a:xfrm>
          <a:prstGeom prst="rect">
            <a:avLst/>
          </a:prstGeom>
        </p:spPr>
      </p:pic>
      <p:sp>
        <p:nvSpPr>
          <p:cNvPr id="38" name="角丸四角形 27"/>
          <p:cNvSpPr>
            <a:spLocks noChangeArrowheads="1"/>
          </p:cNvSpPr>
          <p:nvPr/>
        </p:nvSpPr>
        <p:spPr bwMode="auto">
          <a:xfrm>
            <a:off x="5910999" y="1078667"/>
            <a:ext cx="2272263" cy="503238"/>
          </a:xfrm>
          <a:prstGeom prst="roundRect">
            <a:avLst>
              <a:gd name="adj" fmla="val 16667"/>
            </a:avLst>
          </a:prstGeom>
          <a:solidFill>
            <a:schemeClr val="tx2">
              <a:lumMod val="60000"/>
              <a:lumOff val="40000"/>
            </a:schemeClr>
          </a:solidFill>
          <a:ln>
            <a:noFill/>
          </a:ln>
          <a:extLst/>
        </p:spPr>
        <p:txBody>
          <a:bodyPr tIns="36000" bIns="0" anchor="ctr"/>
          <a:lstStyle/>
          <a:p>
            <a:pPr algn="ctr"/>
            <a:r>
              <a:rPr lang="en-US" altLang="en-US" b="1" dirty="0" err="1">
                <a:solidFill>
                  <a:srgbClr val="FFFFFF"/>
                </a:solidFill>
                <a:latin typeface="+mj-lt"/>
                <a:ea typeface="メイリオ" pitchFamily="50" charset="-128"/>
                <a:cs typeface="メイリオ" pitchFamily="50" charset="-128"/>
                <a:sym typeface="メイリオ" pitchFamily="50" charset="-128"/>
              </a:rPr>
              <a:t>TeraStation</a:t>
            </a:r>
            <a:r>
              <a:rPr lang="en-US" altLang="en-US" b="1" dirty="0">
                <a:solidFill>
                  <a:srgbClr val="FFFFFF"/>
                </a:solidFill>
                <a:latin typeface="+mj-lt"/>
                <a:ea typeface="メイリオ" pitchFamily="50" charset="-128"/>
                <a:cs typeface="メイリオ" pitchFamily="50" charset="-128"/>
                <a:sym typeface="メイリオ" pitchFamily="50" charset="-128"/>
              </a:rPr>
              <a:t> </a:t>
            </a:r>
          </a:p>
          <a:p>
            <a:pPr algn="ctr"/>
            <a:r>
              <a:rPr lang="en-US" altLang="en-US" b="1" dirty="0">
                <a:solidFill>
                  <a:srgbClr val="FFFFFF"/>
                </a:solidFill>
                <a:latin typeface="+mj-lt"/>
                <a:ea typeface="メイリオ" pitchFamily="50" charset="-128"/>
                <a:cs typeface="メイリオ" pitchFamily="50" charset="-128"/>
                <a:sym typeface="メイリオ" pitchFamily="50" charset="-128"/>
              </a:rPr>
              <a:t>5010 series</a:t>
            </a:r>
            <a:endParaRPr lang="ja-JP" altLang="en-US" b="1" dirty="0">
              <a:solidFill>
                <a:srgbClr val="FFFFFF"/>
              </a:solidFill>
              <a:latin typeface="+mj-lt"/>
              <a:ea typeface="メイリオ" pitchFamily="50" charset="-128"/>
              <a:cs typeface="メイリオ" pitchFamily="50" charset="-128"/>
              <a:sym typeface="メイリオ" pitchFamily="50" charset="-128"/>
            </a:endParaRPr>
          </a:p>
        </p:txBody>
      </p:sp>
      <p:sp>
        <p:nvSpPr>
          <p:cNvPr id="12" name="TextBox 11"/>
          <p:cNvSpPr txBox="1"/>
          <p:nvPr/>
        </p:nvSpPr>
        <p:spPr>
          <a:xfrm>
            <a:off x="2501980" y="1807603"/>
            <a:ext cx="3667860" cy="3046988"/>
          </a:xfrm>
          <a:prstGeom prst="rect">
            <a:avLst/>
          </a:prstGeom>
          <a:noFill/>
        </p:spPr>
        <p:txBody>
          <a:bodyPr wrap="square" rtlCol="0">
            <a:spAutoFit/>
          </a:bodyPr>
          <a:lstStyle/>
          <a:p>
            <a:pPr lvl="1">
              <a:buClr>
                <a:srgbClr val="FF0000"/>
              </a:buClr>
            </a:pPr>
            <a:r>
              <a:rPr lang="en-US" sz="2000" b="1" dirty="0">
                <a:solidFill>
                  <a:schemeClr val="tx1">
                    <a:lumMod val="65000"/>
                    <a:lumOff val="35000"/>
                  </a:schemeClr>
                </a:solidFill>
              </a:rPr>
              <a:t>Use Cases</a:t>
            </a:r>
          </a:p>
          <a:p>
            <a:pPr marL="1257300" lvl="2" indent="-342900">
              <a:buClr>
                <a:srgbClr val="FF0000"/>
              </a:buClr>
              <a:buFont typeface="Wingdings" panose="05000000000000000000" pitchFamily="2" charset="2"/>
              <a:buChar char="§"/>
            </a:pPr>
            <a:r>
              <a:rPr lang="en-US" sz="2000" b="1" dirty="0"/>
              <a:t>Hybrid Cloud </a:t>
            </a:r>
            <a:r>
              <a:rPr lang="en-US" sz="1200" b="1" dirty="0"/>
              <a:t>(featuring Amazon S3, Dropbox, and Azure)</a:t>
            </a:r>
            <a:endParaRPr lang="en-US" sz="2000" b="1" dirty="0"/>
          </a:p>
          <a:p>
            <a:pPr marL="1257300" lvl="2" indent="-342900">
              <a:buClr>
                <a:srgbClr val="FF0000"/>
              </a:buClr>
              <a:buFont typeface="Wingdings" panose="05000000000000000000" pitchFamily="2" charset="2"/>
              <a:buChar char="§"/>
            </a:pPr>
            <a:r>
              <a:rPr lang="en-US" sz="2000" b="1" dirty="0">
                <a:solidFill>
                  <a:schemeClr val="tx1">
                    <a:lumMod val="65000"/>
                    <a:lumOff val="35000"/>
                  </a:schemeClr>
                </a:solidFill>
              </a:rPr>
              <a:t>Private Cloud</a:t>
            </a:r>
          </a:p>
          <a:p>
            <a:pPr marL="1257300" lvl="2" indent="-342900">
              <a:buClr>
                <a:srgbClr val="FF0000"/>
              </a:buClr>
              <a:buFont typeface="Wingdings" panose="05000000000000000000" pitchFamily="2" charset="2"/>
              <a:buChar char="§"/>
            </a:pPr>
            <a:r>
              <a:rPr lang="en-US" sz="2000" b="1" dirty="0">
                <a:solidFill>
                  <a:schemeClr val="tx1">
                    <a:lumMod val="65000"/>
                    <a:lumOff val="35000"/>
                  </a:schemeClr>
                </a:solidFill>
              </a:rPr>
              <a:t>Basic File Server</a:t>
            </a:r>
          </a:p>
          <a:p>
            <a:pPr marL="1257300" lvl="2" indent="-342900">
              <a:buClr>
                <a:srgbClr val="FF0000"/>
              </a:buClr>
              <a:buFont typeface="Wingdings" panose="05000000000000000000" pitchFamily="2" charset="2"/>
              <a:buChar char="§"/>
            </a:pPr>
            <a:r>
              <a:rPr lang="en-US" sz="2000" b="1" dirty="0">
                <a:solidFill>
                  <a:schemeClr val="tx1">
                    <a:lumMod val="65000"/>
                    <a:lumOff val="35000"/>
                  </a:schemeClr>
                </a:solidFill>
              </a:rPr>
              <a:t>iSCSI Storage</a:t>
            </a:r>
          </a:p>
          <a:p>
            <a:pPr marL="1257300" lvl="2" indent="-342900">
              <a:buClr>
                <a:srgbClr val="FF0000"/>
              </a:buClr>
              <a:buFont typeface="Wingdings" panose="05000000000000000000" pitchFamily="2" charset="2"/>
              <a:buChar char="§"/>
            </a:pPr>
            <a:r>
              <a:rPr lang="en-US" sz="2000" b="1" dirty="0">
                <a:solidFill>
                  <a:schemeClr val="tx1">
                    <a:lumMod val="65000"/>
                    <a:lumOff val="35000"/>
                  </a:schemeClr>
                </a:solidFill>
              </a:rPr>
              <a:t>Backup Target</a:t>
            </a:r>
          </a:p>
          <a:p>
            <a:pPr marL="1257300" lvl="2" indent="-342900">
              <a:buClr>
                <a:srgbClr val="FF0000"/>
              </a:buClr>
              <a:buFont typeface="Wingdings" panose="05000000000000000000" pitchFamily="2" charset="2"/>
              <a:buChar char="§"/>
            </a:pPr>
            <a:r>
              <a:rPr lang="en-US" sz="2000" b="1" dirty="0">
                <a:solidFill>
                  <a:schemeClr val="tx1">
                    <a:lumMod val="65000"/>
                    <a:lumOff val="35000"/>
                  </a:schemeClr>
                </a:solidFill>
              </a:rPr>
              <a:t>Offsite Backup</a:t>
            </a:r>
          </a:p>
          <a:p>
            <a:pPr marL="1257300" lvl="2" indent="-342900">
              <a:buClr>
                <a:srgbClr val="FF0000"/>
              </a:buClr>
              <a:buFont typeface="Wingdings" panose="05000000000000000000" pitchFamily="2" charset="2"/>
              <a:buChar char="§"/>
            </a:pPr>
            <a:r>
              <a:rPr lang="en-US" sz="2000" b="1" dirty="0">
                <a:solidFill>
                  <a:schemeClr val="tx1">
                    <a:lumMod val="65000"/>
                    <a:lumOff val="35000"/>
                  </a:schemeClr>
                </a:solidFill>
              </a:rPr>
              <a:t>Disaster Recovery</a:t>
            </a:r>
          </a:p>
          <a:p>
            <a:pPr marL="1257300" lvl="2" indent="-342900">
              <a:buClr>
                <a:srgbClr val="FF0000"/>
              </a:buClr>
              <a:buFont typeface="Wingdings" panose="05000000000000000000" pitchFamily="2" charset="2"/>
              <a:buChar char="§"/>
            </a:pPr>
            <a:r>
              <a:rPr lang="en-US" sz="2000" b="1" dirty="0">
                <a:solidFill>
                  <a:schemeClr val="tx1">
                    <a:lumMod val="65000"/>
                    <a:lumOff val="35000"/>
                  </a:schemeClr>
                </a:solidFill>
              </a:rPr>
              <a:t>Surveillance Storage</a:t>
            </a:r>
          </a:p>
        </p:txBody>
      </p:sp>
      <p:pic>
        <p:nvPicPr>
          <p:cNvPr id="7" name="Picture 6">
            <a:extLst>
              <a:ext uri="{FF2B5EF4-FFF2-40B4-BE49-F238E27FC236}">
                <a16:creationId xmlns:a16="http://schemas.microsoft.com/office/drawing/2014/main" id="{5FF317D8-9498-4746-9D3B-24726104D1FE}"/>
              </a:ext>
            </a:extLst>
          </p:cNvPr>
          <p:cNvPicPr>
            <a:picLocks noChangeAspect="1"/>
          </p:cNvPicPr>
          <p:nvPr/>
        </p:nvPicPr>
        <p:blipFill>
          <a:blip r:embed="rId9"/>
          <a:stretch>
            <a:fillRect/>
          </a:stretch>
        </p:blipFill>
        <p:spPr>
          <a:xfrm>
            <a:off x="3715296" y="503742"/>
            <a:ext cx="1385573" cy="1225978"/>
          </a:xfrm>
          <a:prstGeom prst="rect">
            <a:avLst/>
          </a:prstGeom>
        </p:spPr>
      </p:pic>
      <p:pic>
        <p:nvPicPr>
          <p:cNvPr id="8" name="Picture 7">
            <a:extLst>
              <a:ext uri="{FF2B5EF4-FFF2-40B4-BE49-F238E27FC236}">
                <a16:creationId xmlns:a16="http://schemas.microsoft.com/office/drawing/2014/main" id="{70626F9C-B2D5-444E-B051-51C7CC5DDAE9}"/>
              </a:ext>
            </a:extLst>
          </p:cNvPr>
          <p:cNvPicPr>
            <a:picLocks noChangeAspect="1"/>
          </p:cNvPicPr>
          <p:nvPr/>
        </p:nvPicPr>
        <p:blipFill>
          <a:blip r:embed="rId10"/>
          <a:stretch>
            <a:fillRect/>
          </a:stretch>
        </p:blipFill>
        <p:spPr>
          <a:xfrm>
            <a:off x="7195389" y="591906"/>
            <a:ext cx="577654" cy="389820"/>
          </a:xfrm>
          <a:prstGeom prst="rect">
            <a:avLst/>
          </a:prstGeom>
        </p:spPr>
      </p:pic>
      <p:pic>
        <p:nvPicPr>
          <p:cNvPr id="6" name="Picture 5">
            <a:extLst>
              <a:ext uri="{FF2B5EF4-FFF2-40B4-BE49-F238E27FC236}">
                <a16:creationId xmlns:a16="http://schemas.microsoft.com/office/drawing/2014/main" id="{D07A5C3F-3159-44E8-A1FF-B248E6D85A84}"/>
              </a:ext>
            </a:extLst>
          </p:cNvPr>
          <p:cNvPicPr>
            <a:picLocks noChangeAspect="1"/>
          </p:cNvPicPr>
          <p:nvPr/>
        </p:nvPicPr>
        <p:blipFill>
          <a:blip r:embed="rId11"/>
          <a:stretch>
            <a:fillRect/>
          </a:stretch>
        </p:blipFill>
        <p:spPr>
          <a:xfrm>
            <a:off x="850124" y="514792"/>
            <a:ext cx="520833" cy="507661"/>
          </a:xfrm>
          <a:prstGeom prst="rect">
            <a:avLst/>
          </a:prstGeom>
        </p:spPr>
      </p:pic>
      <p:pic>
        <p:nvPicPr>
          <p:cNvPr id="18" name="Picture 17">
            <a:extLst>
              <a:ext uri="{FF2B5EF4-FFF2-40B4-BE49-F238E27FC236}">
                <a16:creationId xmlns:a16="http://schemas.microsoft.com/office/drawing/2014/main" id="{B4D11BE0-312C-4BBF-80CB-366642DC19DF}"/>
              </a:ext>
            </a:extLst>
          </p:cNvPr>
          <p:cNvPicPr>
            <a:picLocks noChangeAspect="1"/>
          </p:cNvPicPr>
          <p:nvPr/>
        </p:nvPicPr>
        <p:blipFill>
          <a:blip r:embed="rId11"/>
          <a:stretch>
            <a:fillRect/>
          </a:stretch>
        </p:blipFill>
        <p:spPr>
          <a:xfrm>
            <a:off x="6252867" y="514792"/>
            <a:ext cx="520833" cy="507661"/>
          </a:xfrm>
          <a:prstGeom prst="rect">
            <a:avLst/>
          </a:prstGeom>
        </p:spPr>
      </p:pic>
    </p:spTree>
    <p:extLst>
      <p:ext uri="{BB962C8B-B14F-4D97-AF65-F5344CB8AC3E}">
        <p14:creationId xmlns:p14="http://schemas.microsoft.com/office/powerpoint/2010/main" val="13768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895187" y="4693681"/>
            <a:ext cx="939681" cy="369332"/>
          </a:xfrm>
          <a:prstGeom prst="rect">
            <a:avLst/>
          </a:prstGeom>
        </p:spPr>
        <p:txBody>
          <a:bodyPr wrap="none">
            <a:spAutoFit/>
          </a:bodyPr>
          <a:lstStyle/>
          <a:p>
            <a:r>
              <a:rPr kumimoji="1" lang="en-US" sz="900" dirty="0">
                <a:solidFill>
                  <a:schemeClr val="bg1"/>
                </a:solidFill>
                <a:latin typeface="+mj-lt"/>
              </a:rPr>
              <a:t>Up to 60 clients</a:t>
            </a:r>
          </a:p>
          <a:p>
            <a:r>
              <a:rPr kumimoji="1" lang="en-US" sz="900" dirty="0">
                <a:solidFill>
                  <a:schemeClr val="bg1"/>
                </a:solidFill>
                <a:latin typeface="+mj-lt"/>
              </a:rPr>
              <a:t>With full access </a:t>
            </a:r>
            <a:endParaRPr lang="en-US" sz="900" dirty="0">
              <a:solidFill>
                <a:schemeClr val="bg1"/>
              </a:solidFill>
              <a:latin typeface="+mj-lt"/>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Tech Support</a:t>
            </a:r>
          </a:p>
        </p:txBody>
      </p:sp>
      <p:sp>
        <p:nvSpPr>
          <p:cNvPr id="21" name="角丸四角形 24"/>
          <p:cNvSpPr>
            <a:spLocks noChangeArrowheads="1"/>
          </p:cNvSpPr>
          <p:nvPr/>
        </p:nvSpPr>
        <p:spPr bwMode="auto">
          <a:xfrm>
            <a:off x="2558733" y="2639097"/>
            <a:ext cx="4376682" cy="443396"/>
          </a:xfrm>
          <a:prstGeom prst="roundRect">
            <a:avLst>
              <a:gd name="adj" fmla="val 16667"/>
            </a:avLst>
          </a:prstGeom>
          <a:solidFill>
            <a:srgbClr val="92D050"/>
          </a:solidFill>
          <a:ln>
            <a:noFill/>
          </a:ln>
          <a:extLst/>
        </p:spPr>
        <p:txBody>
          <a:bodyPr tIns="36000" bIns="0" anchor="ctr"/>
          <a:lstStyle/>
          <a:p>
            <a:pPr algn="ctr"/>
            <a:r>
              <a:rPr lang="en-US" altLang="ja-JP" b="1" dirty="0">
                <a:solidFill>
                  <a:schemeClr val="bg1"/>
                </a:solidFill>
                <a:latin typeface="+mj-lt"/>
                <a:ea typeface="メイリオ" pitchFamily="50" charset="-128"/>
                <a:cs typeface="メイリオ" pitchFamily="50" charset="-128"/>
                <a:sym typeface="メイリオ" pitchFamily="50" charset="-128"/>
              </a:rPr>
              <a:t>24/7 North American-Based Phone Support</a:t>
            </a:r>
            <a:endParaRPr lang="en-US" altLang="en-US" b="1" dirty="0">
              <a:solidFill>
                <a:schemeClr val="bg1"/>
              </a:solidFill>
              <a:latin typeface="+mj-lt"/>
              <a:ea typeface="メイリオ" pitchFamily="50" charset="-128"/>
              <a:cs typeface="メイリオ" pitchFamily="50" charset="-128"/>
              <a:sym typeface="メイリオ" pitchFamily="50" charset="-128"/>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00" y="4086266"/>
            <a:ext cx="1102982" cy="93228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8845" y="2276260"/>
            <a:ext cx="1674391" cy="1523230"/>
          </a:xfrm>
          <a:prstGeom prst="rect">
            <a:avLst/>
          </a:prstGeom>
        </p:spPr>
      </p:pic>
      <p:pic>
        <p:nvPicPr>
          <p:cNvPr id="3" name="Picture 2">
            <a:extLst>
              <a:ext uri="{FF2B5EF4-FFF2-40B4-BE49-F238E27FC236}">
                <a16:creationId xmlns:a16="http://schemas.microsoft.com/office/drawing/2014/main" id="{74B1E5D5-BB7F-43C1-9A12-073DD5807C7A}"/>
              </a:ext>
            </a:extLst>
          </p:cNvPr>
          <p:cNvPicPr>
            <a:picLocks noChangeAspect="1"/>
          </p:cNvPicPr>
          <p:nvPr/>
        </p:nvPicPr>
        <p:blipFill>
          <a:blip r:embed="rId9"/>
          <a:stretch>
            <a:fillRect/>
          </a:stretch>
        </p:blipFill>
        <p:spPr>
          <a:xfrm>
            <a:off x="740016" y="960827"/>
            <a:ext cx="1318699" cy="1855867"/>
          </a:xfrm>
          <a:prstGeom prst="rect">
            <a:avLst/>
          </a:prstGeom>
        </p:spPr>
      </p:pic>
      <p:sp>
        <p:nvSpPr>
          <p:cNvPr id="17" name="角丸四角形 24">
            <a:extLst>
              <a:ext uri="{FF2B5EF4-FFF2-40B4-BE49-F238E27FC236}">
                <a16:creationId xmlns:a16="http://schemas.microsoft.com/office/drawing/2014/main" id="{4F533C93-E4E6-4D6F-846B-DDADBC043385}"/>
              </a:ext>
            </a:extLst>
          </p:cNvPr>
          <p:cNvSpPr>
            <a:spLocks noChangeArrowheads="1"/>
          </p:cNvSpPr>
          <p:nvPr/>
        </p:nvSpPr>
        <p:spPr bwMode="auto">
          <a:xfrm>
            <a:off x="1880878" y="1405406"/>
            <a:ext cx="4376800" cy="401053"/>
          </a:xfrm>
          <a:prstGeom prst="roundRect">
            <a:avLst>
              <a:gd name="adj" fmla="val 16667"/>
            </a:avLst>
          </a:prstGeom>
          <a:solidFill>
            <a:srgbClr val="92D050"/>
          </a:solidFill>
          <a:ln>
            <a:noFill/>
          </a:ln>
          <a:extLst/>
        </p:spPr>
        <p:txBody>
          <a:bodyPr tIns="36000" bIns="0" anchor="ctr"/>
          <a:lstStyle/>
          <a:p>
            <a:pPr algn="ctr"/>
            <a:r>
              <a:rPr lang="en-US" b="1" dirty="0">
                <a:solidFill>
                  <a:schemeClr val="bg1"/>
                </a:solidFill>
                <a:latin typeface="+mj-lt"/>
              </a:rPr>
              <a:t>Award winning </a:t>
            </a:r>
            <a:r>
              <a:rPr lang="en-US" b="1" u="sng" dirty="0">
                <a:solidFill>
                  <a:schemeClr val="bg1"/>
                </a:solidFill>
                <a:latin typeface="+mj-lt"/>
              </a:rPr>
              <a:t>US-based</a:t>
            </a:r>
            <a:r>
              <a:rPr lang="en-US" b="1" dirty="0">
                <a:solidFill>
                  <a:schemeClr val="bg1"/>
                </a:solidFill>
                <a:latin typeface="+mj-lt"/>
              </a:rPr>
              <a:t> technical support</a:t>
            </a:r>
          </a:p>
        </p:txBody>
      </p:sp>
      <p:sp>
        <p:nvSpPr>
          <p:cNvPr id="2" name="TextBox 1">
            <a:extLst>
              <a:ext uri="{FF2B5EF4-FFF2-40B4-BE49-F238E27FC236}">
                <a16:creationId xmlns:a16="http://schemas.microsoft.com/office/drawing/2014/main" id="{24CD9BBC-4E84-4AD3-A296-CD51F2086306}"/>
              </a:ext>
            </a:extLst>
          </p:cNvPr>
          <p:cNvSpPr txBox="1"/>
          <p:nvPr/>
        </p:nvSpPr>
        <p:spPr>
          <a:xfrm>
            <a:off x="2038490" y="1796591"/>
            <a:ext cx="5594762" cy="338554"/>
          </a:xfrm>
          <a:prstGeom prst="rect">
            <a:avLst/>
          </a:prstGeom>
          <a:noFill/>
        </p:spPr>
        <p:txBody>
          <a:bodyPr wrap="square" rtlCol="0">
            <a:spAutoFit/>
          </a:bodyPr>
          <a:lstStyle/>
          <a:p>
            <a:r>
              <a:rPr lang="en-US" sz="1600" dirty="0">
                <a:latin typeface="+mj-lt"/>
              </a:rPr>
              <a:t>Your customers are in award-winning hands with every purchase.</a:t>
            </a:r>
          </a:p>
        </p:txBody>
      </p:sp>
      <p:sp>
        <p:nvSpPr>
          <p:cNvPr id="24" name="TextBox 23">
            <a:extLst>
              <a:ext uri="{FF2B5EF4-FFF2-40B4-BE49-F238E27FC236}">
                <a16:creationId xmlns:a16="http://schemas.microsoft.com/office/drawing/2014/main" id="{FB2BC0EF-84E9-46E3-A65A-F63999312D8E}"/>
              </a:ext>
            </a:extLst>
          </p:cNvPr>
          <p:cNvSpPr txBox="1"/>
          <p:nvPr/>
        </p:nvSpPr>
        <p:spPr>
          <a:xfrm>
            <a:off x="2754685" y="3096122"/>
            <a:ext cx="3984777" cy="338554"/>
          </a:xfrm>
          <a:prstGeom prst="rect">
            <a:avLst/>
          </a:prstGeom>
          <a:noFill/>
        </p:spPr>
        <p:txBody>
          <a:bodyPr wrap="square" rtlCol="0">
            <a:spAutoFit/>
          </a:bodyPr>
          <a:lstStyle/>
          <a:p>
            <a:r>
              <a:rPr lang="en-US" sz="1600" dirty="0">
                <a:latin typeface="+mj-lt"/>
              </a:rPr>
              <a:t>Easy support access for your customers.</a:t>
            </a:r>
          </a:p>
        </p:txBody>
      </p:sp>
      <p:sp>
        <p:nvSpPr>
          <p:cNvPr id="25" name="TextBox 24">
            <a:extLst>
              <a:ext uri="{FF2B5EF4-FFF2-40B4-BE49-F238E27FC236}">
                <a16:creationId xmlns:a16="http://schemas.microsoft.com/office/drawing/2014/main" id="{442B469D-FE73-4E40-9AE0-26ECA778E0EF}"/>
              </a:ext>
            </a:extLst>
          </p:cNvPr>
          <p:cNvSpPr txBox="1"/>
          <p:nvPr/>
        </p:nvSpPr>
        <p:spPr>
          <a:xfrm>
            <a:off x="1547830" y="4251073"/>
            <a:ext cx="7035114" cy="1077218"/>
          </a:xfrm>
          <a:prstGeom prst="rect">
            <a:avLst/>
          </a:prstGeom>
          <a:noFill/>
        </p:spPr>
        <p:txBody>
          <a:bodyPr wrap="square" rtlCol="0">
            <a:spAutoFit/>
          </a:bodyPr>
          <a:lstStyle/>
          <a:p>
            <a:r>
              <a:rPr lang="en-US" sz="1600" dirty="0">
                <a:latin typeface="+mj-lt"/>
              </a:rPr>
              <a:t>Find answers to common and not-so-common questions at our knowledge base:</a:t>
            </a:r>
          </a:p>
          <a:p>
            <a:r>
              <a:rPr lang="en-US" sz="1600" b="1" i="1" dirty="0">
                <a:latin typeface="+mj-lt"/>
              </a:rPr>
              <a:t> Step by Step setup instructions for all </a:t>
            </a:r>
            <a:r>
              <a:rPr lang="en-US" sz="1600" b="1" i="1" dirty="0" err="1">
                <a:latin typeface="+mj-lt"/>
              </a:rPr>
              <a:t>TeraStation</a:t>
            </a:r>
            <a:r>
              <a:rPr lang="en-US" sz="1600" b="1" i="1" dirty="0">
                <a:latin typeface="+mj-lt"/>
              </a:rPr>
              <a:t> features</a:t>
            </a:r>
          </a:p>
          <a:p>
            <a:r>
              <a:rPr lang="en-US" sz="1600" dirty="0">
                <a:latin typeface="+mj-lt"/>
              </a:rPr>
              <a:t>                 </a:t>
            </a:r>
            <a:r>
              <a:rPr lang="en-US" sz="1600" dirty="0">
                <a:latin typeface="+mj-lt"/>
                <a:hlinkClick r:id="rId10"/>
              </a:rPr>
              <a:t>www.buffaloamericas.com/knowledge-base</a:t>
            </a:r>
            <a:endParaRPr lang="en-US" sz="1600" dirty="0">
              <a:latin typeface="+mj-lt"/>
            </a:endParaRPr>
          </a:p>
          <a:p>
            <a:endParaRPr lang="en-US" sz="1600" dirty="0">
              <a:latin typeface="+mj-lt"/>
            </a:endParaRPr>
          </a:p>
        </p:txBody>
      </p:sp>
      <p:sp>
        <p:nvSpPr>
          <p:cNvPr id="18" name="角丸四角形 24">
            <a:extLst>
              <a:ext uri="{FF2B5EF4-FFF2-40B4-BE49-F238E27FC236}">
                <a16:creationId xmlns:a16="http://schemas.microsoft.com/office/drawing/2014/main" id="{E4516AB0-6CF5-4549-810B-CF67EA2C468E}"/>
              </a:ext>
            </a:extLst>
          </p:cNvPr>
          <p:cNvSpPr>
            <a:spLocks noChangeArrowheads="1"/>
          </p:cNvSpPr>
          <p:nvPr/>
        </p:nvSpPr>
        <p:spPr bwMode="auto">
          <a:xfrm>
            <a:off x="1310761" y="3760448"/>
            <a:ext cx="4382373" cy="442629"/>
          </a:xfrm>
          <a:prstGeom prst="roundRect">
            <a:avLst>
              <a:gd name="adj" fmla="val 16667"/>
            </a:avLst>
          </a:prstGeom>
          <a:solidFill>
            <a:srgbClr val="92D050"/>
          </a:solidFill>
          <a:ln>
            <a:noFill/>
          </a:ln>
          <a:extLst/>
        </p:spPr>
        <p:txBody>
          <a:bodyPr tIns="36000" bIns="0" anchor="ctr"/>
          <a:lstStyle/>
          <a:p>
            <a:pPr algn="ctr"/>
            <a:r>
              <a:rPr lang="en-US" altLang="en-US" b="1" dirty="0">
                <a:solidFill>
                  <a:schemeClr val="bg1"/>
                </a:solidFill>
                <a:latin typeface="+mj-lt"/>
                <a:ea typeface="メイリオ" pitchFamily="50" charset="-128"/>
                <a:cs typeface="メイリオ" pitchFamily="50" charset="-128"/>
                <a:sym typeface="メイリオ" pitchFamily="50" charset="-128"/>
              </a:rPr>
              <a:t>FAQs and easy-to-understand walkthroughs</a:t>
            </a:r>
          </a:p>
        </p:txBody>
      </p:sp>
      <p:sp>
        <p:nvSpPr>
          <p:cNvPr id="22" name="TextBox 21">
            <a:extLst>
              <a:ext uri="{FF2B5EF4-FFF2-40B4-BE49-F238E27FC236}">
                <a16:creationId xmlns:a16="http://schemas.microsoft.com/office/drawing/2014/main" id="{64223029-F74C-4D3C-8EAD-BBBF21A516C3}"/>
              </a:ext>
            </a:extLst>
          </p:cNvPr>
          <p:cNvSpPr txBox="1"/>
          <p:nvPr/>
        </p:nvSpPr>
        <p:spPr>
          <a:xfrm>
            <a:off x="551935" y="639844"/>
            <a:ext cx="8229599" cy="461665"/>
          </a:xfrm>
          <a:prstGeom prst="rect">
            <a:avLst/>
          </a:prstGeom>
          <a:noFill/>
        </p:spPr>
        <p:txBody>
          <a:bodyPr wrap="square" rtlCol="0">
            <a:spAutoFit/>
          </a:bodyPr>
          <a:lstStyle/>
          <a:p>
            <a:pPr algn="ctr"/>
            <a:r>
              <a:rPr lang="en-US" sz="2400" dirty="0">
                <a:latin typeface="+mj-lt"/>
              </a:rPr>
              <a:t>Best support will bring your customer back again.</a:t>
            </a:r>
          </a:p>
        </p:txBody>
      </p:sp>
    </p:spTree>
    <p:extLst>
      <p:ext uri="{BB962C8B-B14F-4D97-AF65-F5344CB8AC3E}">
        <p14:creationId xmlns:p14="http://schemas.microsoft.com/office/powerpoint/2010/main" val="348692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474" y="835332"/>
            <a:ext cx="7998125" cy="3847207"/>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Founded in 1974 - 40+ years</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Headquarters - Nagoya, Japan</a:t>
            </a:r>
          </a:p>
          <a:p>
            <a:pPr marL="1257300" lvl="2" indent="-342900">
              <a:buClr>
                <a:srgbClr val="FF0000"/>
              </a:buClr>
              <a:buFont typeface="Wingdings" panose="05000000000000000000" pitchFamily="2" charset="2"/>
              <a:buChar char="§"/>
            </a:pPr>
            <a:r>
              <a:rPr lang="en-US" dirty="0">
                <a:solidFill>
                  <a:schemeClr val="tx1">
                    <a:lumMod val="65000"/>
                    <a:lumOff val="35000"/>
                  </a:schemeClr>
                </a:solidFill>
              </a:rPr>
              <a:t>Publically Traded on Nikkei</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North American HQ – Austin, TX</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Award winning North American Tech Support</a:t>
            </a:r>
          </a:p>
          <a:p>
            <a:pPr lvl="1">
              <a:buClr>
                <a:srgbClr val="FF0000"/>
              </a:buClr>
            </a:pPr>
            <a:r>
              <a:rPr lang="en-US" sz="3200" dirty="0">
                <a:solidFill>
                  <a:schemeClr val="bg1"/>
                </a:solidFill>
              </a:rPr>
              <a:t>a</a:t>
            </a:r>
            <a:endParaRPr lang="en-US" dirty="0">
              <a:solidFill>
                <a:schemeClr val="bg1"/>
              </a:solidFill>
            </a:endParaRPr>
          </a:p>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Committed to SMB</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Purpose Built Engineered Products &amp; Solutions</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CDW dedicated resources</a:t>
            </a:r>
          </a:p>
          <a:p>
            <a:pPr lvl="1">
              <a:buClr>
                <a:srgbClr val="FF0000"/>
              </a:buClr>
            </a:pPr>
            <a:endParaRPr lang="en-US" sz="3200" dirty="0">
              <a:solidFill>
                <a:schemeClr val="bg1"/>
              </a:solidFill>
            </a:endParaRPr>
          </a:p>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Network Storage &amp; Networking Product Strength</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8" name="Picture 7"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9" name="Picture 8"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1536" y="552090"/>
            <a:ext cx="3961874" cy="2183983"/>
          </a:xfrm>
          <a:prstGeom prst="rect">
            <a:avLst/>
          </a:prstGeom>
        </p:spPr>
      </p:pic>
    </p:spTree>
    <p:extLst>
      <p:ext uri="{BB962C8B-B14F-4D97-AF65-F5344CB8AC3E}">
        <p14:creationId xmlns:p14="http://schemas.microsoft.com/office/powerpoint/2010/main" val="2684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Details about HIPAA Storage</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684235" y="934403"/>
            <a:ext cx="6458437"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Is there a certification to become HIPAA Compliant?</a:t>
            </a:r>
          </a:p>
          <a:p>
            <a:pPr algn="ctr"/>
            <a:endParaRPr lang="en-US" sz="2000" b="1" dirty="0"/>
          </a:p>
        </p:txBody>
      </p:sp>
      <p:sp>
        <p:nvSpPr>
          <p:cNvPr id="2" name="TextBox 1">
            <a:extLst>
              <a:ext uri="{FF2B5EF4-FFF2-40B4-BE49-F238E27FC236}">
                <a16:creationId xmlns:a16="http://schemas.microsoft.com/office/drawing/2014/main" id="{5F007244-7A05-466F-8A30-7507E9BD44F0}"/>
              </a:ext>
            </a:extLst>
          </p:cNvPr>
          <p:cNvSpPr txBox="1"/>
          <p:nvPr/>
        </p:nvSpPr>
        <p:spPr>
          <a:xfrm>
            <a:off x="805005" y="1423358"/>
            <a:ext cx="7478444" cy="646331"/>
          </a:xfrm>
          <a:prstGeom prst="rect">
            <a:avLst/>
          </a:prstGeom>
          <a:noFill/>
        </p:spPr>
        <p:txBody>
          <a:bodyPr wrap="square" rtlCol="0">
            <a:spAutoFit/>
          </a:bodyPr>
          <a:lstStyle/>
          <a:p>
            <a:r>
              <a:rPr lang="en-US" dirty="0"/>
              <a:t>No, there is no HIPAA certification for data storage but there is a HIPAA storage best practice that should be followed.</a:t>
            </a:r>
          </a:p>
        </p:txBody>
      </p:sp>
      <p:sp>
        <p:nvSpPr>
          <p:cNvPr id="23" name="Rectangle: Rounded Corners 22">
            <a:extLst>
              <a:ext uri="{FF2B5EF4-FFF2-40B4-BE49-F238E27FC236}">
                <a16:creationId xmlns:a16="http://schemas.microsoft.com/office/drawing/2014/main" id="{6F9BA4F3-8F8A-47E2-BC15-059B6B5DB789}"/>
              </a:ext>
            </a:extLst>
          </p:cNvPr>
          <p:cNvSpPr/>
          <p:nvPr/>
        </p:nvSpPr>
        <p:spPr>
          <a:xfrm>
            <a:off x="684234" y="2657756"/>
            <a:ext cx="6458437"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What does it mean to store data in HIPAA best practices?</a:t>
            </a:r>
          </a:p>
          <a:p>
            <a:pPr algn="ctr"/>
            <a:endParaRPr lang="en-US" sz="2000" b="1" dirty="0"/>
          </a:p>
        </p:txBody>
      </p:sp>
      <p:sp>
        <p:nvSpPr>
          <p:cNvPr id="25" name="TextBox 24">
            <a:extLst>
              <a:ext uri="{FF2B5EF4-FFF2-40B4-BE49-F238E27FC236}">
                <a16:creationId xmlns:a16="http://schemas.microsoft.com/office/drawing/2014/main" id="{244DE719-E959-4135-BF17-A5D19836AC20}"/>
              </a:ext>
            </a:extLst>
          </p:cNvPr>
          <p:cNvSpPr txBox="1"/>
          <p:nvPr/>
        </p:nvSpPr>
        <p:spPr>
          <a:xfrm>
            <a:off x="837420" y="3295730"/>
            <a:ext cx="7478444" cy="646331"/>
          </a:xfrm>
          <a:prstGeom prst="rect">
            <a:avLst/>
          </a:prstGeom>
          <a:noFill/>
        </p:spPr>
        <p:txBody>
          <a:bodyPr wrap="square" rtlCol="0">
            <a:spAutoFit/>
          </a:bodyPr>
          <a:lstStyle/>
          <a:p>
            <a:r>
              <a:rPr lang="en-US" dirty="0"/>
              <a:t>Storing information and data in HIPAA best practices means ensuring that the data is physically and digitally secure. </a:t>
            </a:r>
          </a:p>
        </p:txBody>
      </p:sp>
    </p:spTree>
    <p:extLst>
      <p:ext uri="{BB962C8B-B14F-4D97-AF65-F5344CB8AC3E}">
        <p14:creationId xmlns:p14="http://schemas.microsoft.com/office/powerpoint/2010/main" val="16809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HIPAA Best Practice Atmosphere</a:t>
            </a:r>
          </a:p>
        </p:txBody>
      </p:sp>
      <p:sp>
        <p:nvSpPr>
          <p:cNvPr id="2" name="Rectangle: Rounded Corners 1">
            <a:extLst>
              <a:ext uri="{FF2B5EF4-FFF2-40B4-BE49-F238E27FC236}">
                <a16:creationId xmlns:a16="http://schemas.microsoft.com/office/drawing/2014/main" id="{63556F3D-A63E-4BBE-AF08-88C9D58AC6E7}"/>
              </a:ext>
            </a:extLst>
          </p:cNvPr>
          <p:cNvSpPr/>
          <p:nvPr/>
        </p:nvSpPr>
        <p:spPr>
          <a:xfrm>
            <a:off x="822256" y="768898"/>
            <a:ext cx="5043706"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Increasing Data &amp; Increased Risks </a:t>
            </a:r>
          </a:p>
          <a:p>
            <a:pPr algn="ctr"/>
            <a:endParaRPr lang="en-US" sz="2000" b="1" dirty="0"/>
          </a:p>
        </p:txBody>
      </p:sp>
      <p:sp>
        <p:nvSpPr>
          <p:cNvPr id="17" name="TextBox 16">
            <a:extLst>
              <a:ext uri="{FF2B5EF4-FFF2-40B4-BE49-F238E27FC236}">
                <a16:creationId xmlns:a16="http://schemas.microsoft.com/office/drawing/2014/main" id="{38DBAFF4-16DC-40F2-B58B-EB075AF5B28E}"/>
              </a:ext>
            </a:extLst>
          </p:cNvPr>
          <p:cNvSpPr txBox="1"/>
          <p:nvPr/>
        </p:nvSpPr>
        <p:spPr>
          <a:xfrm>
            <a:off x="354725" y="3089024"/>
            <a:ext cx="8179676" cy="1477328"/>
          </a:xfrm>
          <a:prstGeom prst="rect">
            <a:avLst/>
          </a:prstGeom>
          <a:noFill/>
        </p:spPr>
        <p:txBody>
          <a:bodyPr wrap="square" rtlCol="0">
            <a:spAutoFit/>
          </a:bodyPr>
          <a:lstStyle/>
          <a:p>
            <a:r>
              <a:rPr lang="en-US" dirty="0"/>
              <a:t>Data breaches are increasing across industries, including healthcare; and the pressure to safeguard sensitive patient information is stronger than ever.</a:t>
            </a:r>
          </a:p>
          <a:p>
            <a:endParaRPr lang="en-US" dirty="0"/>
          </a:p>
          <a:p>
            <a:r>
              <a:rPr lang="en-US" dirty="0"/>
              <a:t>Medical offices and hospitals are in the business of caring for patients and saving lives, and there are many paths to HIPAA best practices they may not be aware of. </a:t>
            </a:r>
            <a:endParaRPr lang="en-US" sz="2000" dirty="0">
              <a:latin typeface="+mj-lt"/>
            </a:endParaRPr>
          </a:p>
        </p:txBody>
      </p:sp>
      <p:pic>
        <p:nvPicPr>
          <p:cNvPr id="4" name="Picture 3">
            <a:extLst>
              <a:ext uri="{FF2B5EF4-FFF2-40B4-BE49-F238E27FC236}">
                <a16:creationId xmlns:a16="http://schemas.microsoft.com/office/drawing/2014/main" id="{22AA83F0-4A3C-4989-97B7-2A741E800185}"/>
              </a:ext>
            </a:extLst>
          </p:cNvPr>
          <p:cNvPicPr>
            <a:picLocks noChangeAspect="1"/>
          </p:cNvPicPr>
          <p:nvPr/>
        </p:nvPicPr>
        <p:blipFill>
          <a:blip r:embed="rId7"/>
          <a:stretch>
            <a:fillRect/>
          </a:stretch>
        </p:blipFill>
        <p:spPr>
          <a:xfrm>
            <a:off x="2108170" y="1240500"/>
            <a:ext cx="4927660" cy="1937007"/>
          </a:xfrm>
          <a:prstGeom prst="rect">
            <a:avLst/>
          </a:prstGeom>
        </p:spPr>
      </p:pic>
    </p:spTree>
    <p:extLst>
      <p:ext uri="{BB962C8B-B14F-4D97-AF65-F5344CB8AC3E}">
        <p14:creationId xmlns:p14="http://schemas.microsoft.com/office/powerpoint/2010/main" val="17332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Built-In Security Measures</a:t>
            </a:r>
          </a:p>
        </p:txBody>
      </p:sp>
      <p:sp>
        <p:nvSpPr>
          <p:cNvPr id="23" name="Rectangle: Rounded Corners 22">
            <a:extLst>
              <a:ext uri="{FF2B5EF4-FFF2-40B4-BE49-F238E27FC236}">
                <a16:creationId xmlns:a16="http://schemas.microsoft.com/office/drawing/2014/main" id="{1431F14B-26CB-4BB2-87A6-0EC8C044F13D}"/>
              </a:ext>
            </a:extLst>
          </p:cNvPr>
          <p:cNvSpPr/>
          <p:nvPr/>
        </p:nvSpPr>
        <p:spPr>
          <a:xfrm>
            <a:off x="908520" y="1115439"/>
            <a:ext cx="6936223"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a:p>
            <a:pPr algn="ctr"/>
            <a:r>
              <a:rPr lang="en-US" sz="2400" b="1" dirty="0"/>
              <a:t>Physically Block Access to NAS Devices &amp; Data</a:t>
            </a:r>
          </a:p>
          <a:p>
            <a:pPr algn="ctr"/>
            <a:endParaRPr lang="en-US" sz="2400" b="1" dirty="0"/>
          </a:p>
        </p:txBody>
      </p:sp>
      <p:pic>
        <p:nvPicPr>
          <p:cNvPr id="6" name="Picture 5">
            <a:extLst>
              <a:ext uri="{FF2B5EF4-FFF2-40B4-BE49-F238E27FC236}">
                <a16:creationId xmlns:a16="http://schemas.microsoft.com/office/drawing/2014/main" id="{13EFBD74-F3B2-4DF7-87F8-AEC59A97968B}"/>
              </a:ext>
            </a:extLst>
          </p:cNvPr>
          <p:cNvPicPr>
            <a:picLocks noChangeAspect="1"/>
          </p:cNvPicPr>
          <p:nvPr/>
        </p:nvPicPr>
        <p:blipFill>
          <a:blip r:embed="rId7"/>
          <a:stretch>
            <a:fillRect/>
          </a:stretch>
        </p:blipFill>
        <p:spPr>
          <a:xfrm>
            <a:off x="264403" y="3416232"/>
            <a:ext cx="1336140" cy="1345787"/>
          </a:xfrm>
          <a:prstGeom prst="rect">
            <a:avLst/>
          </a:prstGeom>
        </p:spPr>
      </p:pic>
      <p:pic>
        <p:nvPicPr>
          <p:cNvPr id="8" name="Picture 7">
            <a:extLst>
              <a:ext uri="{FF2B5EF4-FFF2-40B4-BE49-F238E27FC236}">
                <a16:creationId xmlns:a16="http://schemas.microsoft.com/office/drawing/2014/main" id="{315B6345-DD91-4317-BD35-BA019D1F7C0F}"/>
              </a:ext>
            </a:extLst>
          </p:cNvPr>
          <p:cNvPicPr>
            <a:picLocks noChangeAspect="1"/>
          </p:cNvPicPr>
          <p:nvPr/>
        </p:nvPicPr>
        <p:blipFill>
          <a:blip r:embed="rId8"/>
          <a:stretch>
            <a:fillRect/>
          </a:stretch>
        </p:blipFill>
        <p:spPr>
          <a:xfrm>
            <a:off x="237274" y="1664272"/>
            <a:ext cx="1326493" cy="1326493"/>
          </a:xfrm>
          <a:prstGeom prst="rect">
            <a:avLst/>
          </a:prstGeom>
        </p:spPr>
      </p:pic>
      <p:sp>
        <p:nvSpPr>
          <p:cNvPr id="33" name="TextBox 32">
            <a:extLst>
              <a:ext uri="{FF2B5EF4-FFF2-40B4-BE49-F238E27FC236}">
                <a16:creationId xmlns:a16="http://schemas.microsoft.com/office/drawing/2014/main" id="{7908F6FF-883A-47D6-BD89-B7302577BC2C}"/>
              </a:ext>
            </a:extLst>
          </p:cNvPr>
          <p:cNvSpPr txBox="1"/>
          <p:nvPr/>
        </p:nvSpPr>
        <p:spPr>
          <a:xfrm>
            <a:off x="1602423" y="1727355"/>
            <a:ext cx="7079217" cy="1200329"/>
          </a:xfrm>
          <a:prstGeom prst="rect">
            <a:avLst/>
          </a:prstGeom>
          <a:noFill/>
        </p:spPr>
        <p:txBody>
          <a:bodyPr wrap="square" rtlCol="0">
            <a:spAutoFit/>
          </a:bodyPr>
          <a:lstStyle/>
          <a:p>
            <a:r>
              <a:rPr lang="en-US" dirty="0"/>
              <a:t>1. </a:t>
            </a:r>
            <a:r>
              <a:rPr lang="en-US" u="sng" dirty="0"/>
              <a:t>Boot Authentication</a:t>
            </a:r>
            <a:r>
              <a:rPr lang="en-US" dirty="0"/>
              <a:t> prevents unauthorized users from accessing the information on your storage device if it is removed or stolen. This feature requires the NAS to authenticate against a local authentication server before boot up and information on the hard disk becomes readable.</a:t>
            </a:r>
            <a:endParaRPr lang="en-US" sz="2000" dirty="0">
              <a:latin typeface="+mj-lt"/>
            </a:endParaRPr>
          </a:p>
        </p:txBody>
      </p:sp>
      <p:sp>
        <p:nvSpPr>
          <p:cNvPr id="34" name="TextBox 33">
            <a:extLst>
              <a:ext uri="{FF2B5EF4-FFF2-40B4-BE49-F238E27FC236}">
                <a16:creationId xmlns:a16="http://schemas.microsoft.com/office/drawing/2014/main" id="{8C1727E8-6231-4FF2-9D54-679E90E18A60}"/>
              </a:ext>
            </a:extLst>
          </p:cNvPr>
          <p:cNvSpPr txBox="1"/>
          <p:nvPr/>
        </p:nvSpPr>
        <p:spPr>
          <a:xfrm>
            <a:off x="1694440" y="3493742"/>
            <a:ext cx="6854337" cy="1200329"/>
          </a:xfrm>
          <a:prstGeom prst="rect">
            <a:avLst/>
          </a:prstGeom>
          <a:noFill/>
        </p:spPr>
        <p:txBody>
          <a:bodyPr wrap="square" rtlCol="0">
            <a:spAutoFit/>
          </a:bodyPr>
          <a:lstStyle/>
          <a:p>
            <a:r>
              <a:rPr lang="en-US" dirty="0"/>
              <a:t>2. </a:t>
            </a:r>
            <a:r>
              <a:rPr lang="en-US" u="sng" dirty="0"/>
              <a:t>Locking Mechanisms</a:t>
            </a:r>
            <a:r>
              <a:rPr lang="en-US" dirty="0"/>
              <a:t>: </a:t>
            </a:r>
            <a:r>
              <a:rPr lang="en-US" b="1" dirty="0"/>
              <a:t>Kensington Security Slot</a:t>
            </a:r>
            <a:r>
              <a:rPr lang="en-US" dirty="0"/>
              <a:t> on desktop and rackmount units enables you to physically secure your device to a fixed location. </a:t>
            </a:r>
            <a:r>
              <a:rPr lang="en-US" b="1" dirty="0"/>
              <a:t>Front Panel Lock</a:t>
            </a:r>
            <a:r>
              <a:rPr lang="en-US" dirty="0"/>
              <a:t> desktop systems include a locking front panel discouraging removal of drives from your device.</a:t>
            </a:r>
            <a:endParaRPr lang="en-US" sz="2000" dirty="0">
              <a:latin typeface="+mj-lt"/>
            </a:endParaRPr>
          </a:p>
        </p:txBody>
      </p:sp>
    </p:spTree>
    <p:extLst>
      <p:ext uri="{BB962C8B-B14F-4D97-AF65-F5344CB8AC3E}">
        <p14:creationId xmlns:p14="http://schemas.microsoft.com/office/powerpoint/2010/main" val="11467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Built-In Security Measures</a:t>
            </a:r>
          </a:p>
        </p:txBody>
      </p:sp>
      <p:sp>
        <p:nvSpPr>
          <p:cNvPr id="23" name="Rectangle: Rounded Corners 22">
            <a:extLst>
              <a:ext uri="{FF2B5EF4-FFF2-40B4-BE49-F238E27FC236}">
                <a16:creationId xmlns:a16="http://schemas.microsoft.com/office/drawing/2014/main" id="{1431F14B-26CB-4BB2-87A6-0EC8C044F13D}"/>
              </a:ext>
            </a:extLst>
          </p:cNvPr>
          <p:cNvSpPr/>
          <p:nvPr/>
        </p:nvSpPr>
        <p:spPr>
          <a:xfrm>
            <a:off x="908520" y="1115439"/>
            <a:ext cx="6320415"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a:p>
            <a:pPr fontAlgn="base"/>
            <a:r>
              <a:rPr lang="en-US" sz="2400" b="1" dirty="0"/>
              <a:t>Safeguard Sensitive Information Stored Digitally</a:t>
            </a:r>
          </a:p>
          <a:p>
            <a:pPr algn="ctr"/>
            <a:endParaRPr lang="en-US" sz="2400" b="1" dirty="0"/>
          </a:p>
        </p:txBody>
      </p:sp>
      <p:pic>
        <p:nvPicPr>
          <p:cNvPr id="10" name="Picture 9">
            <a:extLst>
              <a:ext uri="{FF2B5EF4-FFF2-40B4-BE49-F238E27FC236}">
                <a16:creationId xmlns:a16="http://schemas.microsoft.com/office/drawing/2014/main" id="{6E4F948C-F8EF-4549-838F-3E4D87821A0C}"/>
              </a:ext>
            </a:extLst>
          </p:cNvPr>
          <p:cNvPicPr>
            <a:picLocks noChangeAspect="1"/>
          </p:cNvPicPr>
          <p:nvPr/>
        </p:nvPicPr>
        <p:blipFill>
          <a:blip r:embed="rId7"/>
          <a:stretch>
            <a:fillRect/>
          </a:stretch>
        </p:blipFill>
        <p:spPr>
          <a:xfrm>
            <a:off x="147467" y="1727355"/>
            <a:ext cx="1340964" cy="1326493"/>
          </a:xfrm>
          <a:prstGeom prst="rect">
            <a:avLst/>
          </a:prstGeom>
        </p:spPr>
      </p:pic>
      <p:pic>
        <p:nvPicPr>
          <p:cNvPr id="25" name="Picture 24">
            <a:extLst>
              <a:ext uri="{FF2B5EF4-FFF2-40B4-BE49-F238E27FC236}">
                <a16:creationId xmlns:a16="http://schemas.microsoft.com/office/drawing/2014/main" id="{43DDCA74-A054-4E2D-8D1D-A8D8045AE464}"/>
              </a:ext>
            </a:extLst>
          </p:cNvPr>
          <p:cNvPicPr>
            <a:picLocks noChangeAspect="1"/>
          </p:cNvPicPr>
          <p:nvPr/>
        </p:nvPicPr>
        <p:blipFill>
          <a:blip r:embed="rId8"/>
          <a:stretch>
            <a:fillRect/>
          </a:stretch>
        </p:blipFill>
        <p:spPr>
          <a:xfrm>
            <a:off x="136935" y="3388723"/>
            <a:ext cx="1336140" cy="1432612"/>
          </a:xfrm>
          <a:prstGeom prst="rect">
            <a:avLst/>
          </a:prstGeom>
        </p:spPr>
      </p:pic>
      <p:sp>
        <p:nvSpPr>
          <p:cNvPr id="33" name="TextBox 32">
            <a:extLst>
              <a:ext uri="{FF2B5EF4-FFF2-40B4-BE49-F238E27FC236}">
                <a16:creationId xmlns:a16="http://schemas.microsoft.com/office/drawing/2014/main" id="{7908F6FF-883A-47D6-BD89-B7302577BC2C}"/>
              </a:ext>
            </a:extLst>
          </p:cNvPr>
          <p:cNvSpPr txBox="1"/>
          <p:nvPr/>
        </p:nvSpPr>
        <p:spPr>
          <a:xfrm>
            <a:off x="1602424" y="1675599"/>
            <a:ext cx="6776948" cy="1200329"/>
          </a:xfrm>
          <a:prstGeom prst="rect">
            <a:avLst/>
          </a:prstGeom>
          <a:noFill/>
        </p:spPr>
        <p:txBody>
          <a:bodyPr wrap="square" rtlCol="0">
            <a:spAutoFit/>
          </a:bodyPr>
          <a:lstStyle/>
          <a:p>
            <a:r>
              <a:rPr lang="en-US" dirty="0"/>
              <a:t>1.</a:t>
            </a:r>
            <a:r>
              <a:rPr lang="en-US" u="sng" dirty="0"/>
              <a:t> AES 256-bit encryption</a:t>
            </a:r>
            <a:r>
              <a:rPr lang="en-US" dirty="0"/>
              <a:t> (Advance Encryption Standard) adds another layer of protection by encrypting sensitive patient data and records that are stored on your device. Proper authorization is needed to access that information. </a:t>
            </a:r>
            <a:endParaRPr lang="en-US" sz="2000" dirty="0">
              <a:latin typeface="+mj-lt"/>
            </a:endParaRPr>
          </a:p>
        </p:txBody>
      </p:sp>
      <p:sp>
        <p:nvSpPr>
          <p:cNvPr id="34" name="TextBox 33">
            <a:extLst>
              <a:ext uri="{FF2B5EF4-FFF2-40B4-BE49-F238E27FC236}">
                <a16:creationId xmlns:a16="http://schemas.microsoft.com/office/drawing/2014/main" id="{8C1727E8-6231-4FF2-9D54-679E90E18A60}"/>
              </a:ext>
            </a:extLst>
          </p:cNvPr>
          <p:cNvSpPr txBox="1"/>
          <p:nvPr/>
        </p:nvSpPr>
        <p:spPr>
          <a:xfrm>
            <a:off x="1694440" y="3493742"/>
            <a:ext cx="6854337" cy="1477328"/>
          </a:xfrm>
          <a:prstGeom prst="rect">
            <a:avLst/>
          </a:prstGeom>
          <a:noFill/>
        </p:spPr>
        <p:txBody>
          <a:bodyPr wrap="square" rtlCol="0">
            <a:spAutoFit/>
          </a:bodyPr>
          <a:lstStyle/>
          <a:p>
            <a:r>
              <a:rPr lang="en-US" dirty="0"/>
              <a:t>2. </a:t>
            </a:r>
            <a:r>
              <a:rPr lang="en-US" u="sng" dirty="0"/>
              <a:t>Private Cloud</a:t>
            </a:r>
            <a:r>
              <a:rPr lang="en-US" dirty="0"/>
              <a:t> (TeraStation Replication) model enables you to back up, store, and share information in a manner that is in line with HIPAA best practice recommendations where data is physically stored on systems maintained by your organization instead of public cloud environments which are more susceptible to hack attempts.</a:t>
            </a:r>
            <a:endParaRPr lang="en-US" sz="2000" dirty="0">
              <a:latin typeface="+mj-lt"/>
            </a:endParaRPr>
          </a:p>
        </p:txBody>
      </p:sp>
    </p:spTree>
    <p:extLst>
      <p:ext uri="{BB962C8B-B14F-4D97-AF65-F5344CB8AC3E}">
        <p14:creationId xmlns:p14="http://schemas.microsoft.com/office/powerpoint/2010/main" val="80621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Built-In Security Measures</a:t>
            </a:r>
          </a:p>
        </p:txBody>
      </p:sp>
      <p:sp>
        <p:nvSpPr>
          <p:cNvPr id="23" name="Rectangle: Rounded Corners 22">
            <a:extLst>
              <a:ext uri="{FF2B5EF4-FFF2-40B4-BE49-F238E27FC236}">
                <a16:creationId xmlns:a16="http://schemas.microsoft.com/office/drawing/2014/main" id="{1431F14B-26CB-4BB2-87A6-0EC8C044F13D}"/>
              </a:ext>
            </a:extLst>
          </p:cNvPr>
          <p:cNvSpPr/>
          <p:nvPr/>
        </p:nvSpPr>
        <p:spPr>
          <a:xfrm>
            <a:off x="908520" y="1115439"/>
            <a:ext cx="6320415"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a:p>
            <a:pPr fontAlgn="base"/>
            <a:r>
              <a:rPr lang="en-US" sz="2400" b="1" dirty="0"/>
              <a:t>Safeguard Sensitive Information Stored Digitally</a:t>
            </a:r>
          </a:p>
          <a:p>
            <a:pPr algn="ctr"/>
            <a:endParaRPr lang="en-US" sz="2400" b="1" dirty="0"/>
          </a:p>
        </p:txBody>
      </p:sp>
      <p:pic>
        <p:nvPicPr>
          <p:cNvPr id="28" name="Picture 27">
            <a:extLst>
              <a:ext uri="{FF2B5EF4-FFF2-40B4-BE49-F238E27FC236}">
                <a16:creationId xmlns:a16="http://schemas.microsoft.com/office/drawing/2014/main" id="{B6A8CFF4-6AEA-4340-8C2E-352A7FAD1690}"/>
              </a:ext>
            </a:extLst>
          </p:cNvPr>
          <p:cNvPicPr>
            <a:picLocks noChangeAspect="1"/>
          </p:cNvPicPr>
          <p:nvPr/>
        </p:nvPicPr>
        <p:blipFill>
          <a:blip r:embed="rId7"/>
          <a:stretch>
            <a:fillRect/>
          </a:stretch>
        </p:blipFill>
        <p:spPr>
          <a:xfrm>
            <a:off x="124170" y="3429397"/>
            <a:ext cx="1343025" cy="1390650"/>
          </a:xfrm>
          <a:prstGeom prst="rect">
            <a:avLst/>
          </a:prstGeom>
        </p:spPr>
      </p:pic>
      <p:pic>
        <p:nvPicPr>
          <p:cNvPr id="32" name="Picture 31">
            <a:extLst>
              <a:ext uri="{FF2B5EF4-FFF2-40B4-BE49-F238E27FC236}">
                <a16:creationId xmlns:a16="http://schemas.microsoft.com/office/drawing/2014/main" id="{B465782B-CA41-48CB-AD8B-A0627061CB75}"/>
              </a:ext>
            </a:extLst>
          </p:cNvPr>
          <p:cNvPicPr>
            <a:picLocks noChangeAspect="1"/>
          </p:cNvPicPr>
          <p:nvPr/>
        </p:nvPicPr>
        <p:blipFill>
          <a:blip r:embed="rId8"/>
          <a:stretch>
            <a:fillRect/>
          </a:stretch>
        </p:blipFill>
        <p:spPr>
          <a:xfrm>
            <a:off x="126231" y="1784383"/>
            <a:ext cx="1340964" cy="1326493"/>
          </a:xfrm>
          <a:prstGeom prst="rect">
            <a:avLst/>
          </a:prstGeom>
        </p:spPr>
      </p:pic>
      <p:sp>
        <p:nvSpPr>
          <p:cNvPr id="33" name="TextBox 32">
            <a:extLst>
              <a:ext uri="{FF2B5EF4-FFF2-40B4-BE49-F238E27FC236}">
                <a16:creationId xmlns:a16="http://schemas.microsoft.com/office/drawing/2014/main" id="{7908F6FF-883A-47D6-BD89-B7302577BC2C}"/>
              </a:ext>
            </a:extLst>
          </p:cNvPr>
          <p:cNvSpPr txBox="1"/>
          <p:nvPr/>
        </p:nvSpPr>
        <p:spPr>
          <a:xfrm>
            <a:off x="1602423" y="1796363"/>
            <a:ext cx="7211731" cy="1200329"/>
          </a:xfrm>
          <a:prstGeom prst="rect">
            <a:avLst/>
          </a:prstGeom>
          <a:noFill/>
        </p:spPr>
        <p:txBody>
          <a:bodyPr wrap="square" rtlCol="0">
            <a:spAutoFit/>
          </a:bodyPr>
          <a:lstStyle/>
          <a:p>
            <a:r>
              <a:rPr lang="en-US" dirty="0"/>
              <a:t>3. </a:t>
            </a:r>
            <a:r>
              <a:rPr lang="en-US" u="sng" dirty="0" err="1"/>
              <a:t>Rsync</a:t>
            </a:r>
            <a:r>
              <a:rPr lang="en-US" u="sng" dirty="0"/>
              <a:t> compatibility</a:t>
            </a:r>
            <a:r>
              <a:rPr lang="en-US" dirty="0"/>
              <a:t> makes it easier for healthcare facilities to create a HIPAA best practice private cloud model. </a:t>
            </a:r>
            <a:r>
              <a:rPr lang="en-US" dirty="0" err="1"/>
              <a:t>Rsync</a:t>
            </a:r>
            <a:r>
              <a:rPr lang="en-US" dirty="0"/>
              <a:t> compatibility allows you to replicate information between your Buffalo TeraStation NAS and a third-party NAS device that is also </a:t>
            </a:r>
            <a:r>
              <a:rPr lang="en-US" dirty="0" err="1"/>
              <a:t>Rsync</a:t>
            </a:r>
            <a:r>
              <a:rPr lang="en-US" dirty="0"/>
              <a:t> compatible. </a:t>
            </a:r>
            <a:endParaRPr lang="en-US" sz="2000" dirty="0">
              <a:latin typeface="+mj-lt"/>
            </a:endParaRPr>
          </a:p>
        </p:txBody>
      </p:sp>
      <p:sp>
        <p:nvSpPr>
          <p:cNvPr id="34" name="TextBox 33">
            <a:extLst>
              <a:ext uri="{FF2B5EF4-FFF2-40B4-BE49-F238E27FC236}">
                <a16:creationId xmlns:a16="http://schemas.microsoft.com/office/drawing/2014/main" id="{8C1727E8-6231-4FF2-9D54-679E90E18A60}"/>
              </a:ext>
            </a:extLst>
          </p:cNvPr>
          <p:cNvSpPr txBox="1"/>
          <p:nvPr/>
        </p:nvSpPr>
        <p:spPr>
          <a:xfrm>
            <a:off x="1667883" y="3377506"/>
            <a:ext cx="6854337" cy="1477328"/>
          </a:xfrm>
          <a:prstGeom prst="rect">
            <a:avLst/>
          </a:prstGeom>
          <a:noFill/>
        </p:spPr>
        <p:txBody>
          <a:bodyPr wrap="square" rtlCol="0">
            <a:spAutoFit/>
          </a:bodyPr>
          <a:lstStyle/>
          <a:p>
            <a:r>
              <a:rPr lang="en-US" dirty="0"/>
              <a:t>4. </a:t>
            </a:r>
            <a:r>
              <a:rPr lang="en-US" i="1" u="sng" dirty="0"/>
              <a:t>Keep Your Drive </a:t>
            </a:r>
            <a:r>
              <a:rPr lang="en-US" u="sng" dirty="0"/>
              <a:t>Warranty Services</a:t>
            </a:r>
            <a:r>
              <a:rPr lang="en-US" dirty="0"/>
              <a:t> helps organizations meet HIPAA mandates that require you to retain storage drives and require paperwork for retention of drives. This service allows organizations to achieve HIPPA best practice requirements by retaining defective hard drives and destroying them in-house. </a:t>
            </a:r>
            <a:endParaRPr lang="en-US" sz="2000" dirty="0">
              <a:latin typeface="+mj-lt"/>
            </a:endParaRPr>
          </a:p>
        </p:txBody>
      </p:sp>
    </p:spTree>
    <p:extLst>
      <p:ext uri="{BB962C8B-B14F-4D97-AF65-F5344CB8AC3E}">
        <p14:creationId xmlns:p14="http://schemas.microsoft.com/office/powerpoint/2010/main" val="37565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Built-In Security Measures</a:t>
            </a:r>
          </a:p>
        </p:txBody>
      </p:sp>
      <p:sp>
        <p:nvSpPr>
          <p:cNvPr id="23" name="Rectangle: Rounded Corners 22">
            <a:extLst>
              <a:ext uri="{FF2B5EF4-FFF2-40B4-BE49-F238E27FC236}">
                <a16:creationId xmlns:a16="http://schemas.microsoft.com/office/drawing/2014/main" id="{1431F14B-26CB-4BB2-87A6-0EC8C044F13D}"/>
              </a:ext>
            </a:extLst>
          </p:cNvPr>
          <p:cNvSpPr/>
          <p:nvPr/>
        </p:nvSpPr>
        <p:spPr>
          <a:xfrm>
            <a:off x="908520" y="1115439"/>
            <a:ext cx="3406305"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a:p>
            <a:pPr fontAlgn="base"/>
            <a:r>
              <a:rPr lang="en-US" sz="2400" b="1" dirty="0"/>
              <a:t>Additional Best Practices</a:t>
            </a:r>
          </a:p>
          <a:p>
            <a:pPr algn="ctr"/>
            <a:endParaRPr lang="en-US" sz="2400" b="1" dirty="0"/>
          </a:p>
        </p:txBody>
      </p:sp>
      <p:pic>
        <p:nvPicPr>
          <p:cNvPr id="30" name="Picture 29">
            <a:extLst>
              <a:ext uri="{FF2B5EF4-FFF2-40B4-BE49-F238E27FC236}">
                <a16:creationId xmlns:a16="http://schemas.microsoft.com/office/drawing/2014/main" id="{5B441DF8-54A1-49C2-9A0F-12F4CE0E4EE9}"/>
              </a:ext>
            </a:extLst>
          </p:cNvPr>
          <p:cNvPicPr>
            <a:picLocks noChangeAspect="1"/>
          </p:cNvPicPr>
          <p:nvPr/>
        </p:nvPicPr>
        <p:blipFill>
          <a:blip r:embed="rId7"/>
          <a:stretch>
            <a:fillRect/>
          </a:stretch>
        </p:blipFill>
        <p:spPr>
          <a:xfrm>
            <a:off x="124169" y="2110917"/>
            <a:ext cx="1343025" cy="1390650"/>
          </a:xfrm>
          <a:prstGeom prst="rect">
            <a:avLst/>
          </a:prstGeom>
        </p:spPr>
      </p:pic>
      <p:sp>
        <p:nvSpPr>
          <p:cNvPr id="33" name="TextBox 32">
            <a:extLst>
              <a:ext uri="{FF2B5EF4-FFF2-40B4-BE49-F238E27FC236}">
                <a16:creationId xmlns:a16="http://schemas.microsoft.com/office/drawing/2014/main" id="{7908F6FF-883A-47D6-BD89-B7302577BC2C}"/>
              </a:ext>
            </a:extLst>
          </p:cNvPr>
          <p:cNvSpPr txBox="1"/>
          <p:nvPr/>
        </p:nvSpPr>
        <p:spPr>
          <a:xfrm>
            <a:off x="1602424" y="1796363"/>
            <a:ext cx="6653056" cy="2308324"/>
          </a:xfrm>
          <a:prstGeom prst="rect">
            <a:avLst/>
          </a:prstGeom>
          <a:noFill/>
        </p:spPr>
        <p:txBody>
          <a:bodyPr wrap="square" rtlCol="0">
            <a:spAutoFit/>
          </a:bodyPr>
          <a:lstStyle/>
          <a:p>
            <a:r>
              <a:rPr lang="en-US" dirty="0"/>
              <a:t>When replicating data offsite to other </a:t>
            </a:r>
            <a:r>
              <a:rPr lang="en-US" dirty="0" err="1"/>
              <a:t>TeraStations</a:t>
            </a:r>
            <a:r>
              <a:rPr lang="en-US" dirty="0"/>
              <a:t> or </a:t>
            </a:r>
            <a:r>
              <a:rPr lang="en-US" dirty="0" err="1"/>
              <a:t>Rsync</a:t>
            </a:r>
            <a:r>
              <a:rPr lang="en-US" dirty="0"/>
              <a:t>-enabled devices, it is recommended to use a secure VPN.  Users will have double layer data security when files are encrypted on the TeraStation and replicated through a secure VPN tunnel.</a:t>
            </a:r>
          </a:p>
          <a:p>
            <a:endParaRPr lang="en-US" dirty="0"/>
          </a:p>
          <a:p>
            <a:r>
              <a:rPr lang="en-US" dirty="0"/>
              <a:t>VPN tunnel capabilities can be utilized by Buffalo TeraStation devices when partnered with third-party hardware that includes this functionality.</a:t>
            </a:r>
            <a:endParaRPr lang="en-US" sz="2000" dirty="0">
              <a:latin typeface="+mj-lt"/>
            </a:endParaRPr>
          </a:p>
        </p:txBody>
      </p:sp>
    </p:spTree>
    <p:extLst>
      <p:ext uri="{BB962C8B-B14F-4D97-AF65-F5344CB8AC3E}">
        <p14:creationId xmlns:p14="http://schemas.microsoft.com/office/powerpoint/2010/main" val="17511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Built-In Security Measures</a:t>
            </a:r>
          </a:p>
        </p:txBody>
      </p:sp>
      <p:sp>
        <p:nvSpPr>
          <p:cNvPr id="23" name="Rectangle: Rounded Corners 22">
            <a:extLst>
              <a:ext uri="{FF2B5EF4-FFF2-40B4-BE49-F238E27FC236}">
                <a16:creationId xmlns:a16="http://schemas.microsoft.com/office/drawing/2014/main" id="{1431F14B-26CB-4BB2-87A6-0EC8C044F13D}"/>
              </a:ext>
            </a:extLst>
          </p:cNvPr>
          <p:cNvSpPr/>
          <p:nvPr/>
        </p:nvSpPr>
        <p:spPr>
          <a:xfrm>
            <a:off x="908520" y="1115439"/>
            <a:ext cx="3406305"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a:p>
            <a:pPr fontAlgn="base"/>
            <a:r>
              <a:rPr lang="en-US" sz="2400" b="1" dirty="0"/>
              <a:t>Additional Best Practices</a:t>
            </a:r>
          </a:p>
          <a:p>
            <a:pPr algn="ctr"/>
            <a:endParaRPr lang="en-US" sz="2400" b="1" dirty="0"/>
          </a:p>
        </p:txBody>
      </p:sp>
      <p:sp>
        <p:nvSpPr>
          <p:cNvPr id="33" name="TextBox 32">
            <a:extLst>
              <a:ext uri="{FF2B5EF4-FFF2-40B4-BE49-F238E27FC236}">
                <a16:creationId xmlns:a16="http://schemas.microsoft.com/office/drawing/2014/main" id="{7908F6FF-883A-47D6-BD89-B7302577BC2C}"/>
              </a:ext>
            </a:extLst>
          </p:cNvPr>
          <p:cNvSpPr txBox="1"/>
          <p:nvPr/>
        </p:nvSpPr>
        <p:spPr>
          <a:xfrm>
            <a:off x="1602424" y="2038413"/>
            <a:ext cx="6653056" cy="1477328"/>
          </a:xfrm>
          <a:prstGeom prst="rect">
            <a:avLst/>
          </a:prstGeom>
          <a:noFill/>
        </p:spPr>
        <p:txBody>
          <a:bodyPr wrap="square" rtlCol="0">
            <a:spAutoFit/>
          </a:bodyPr>
          <a:lstStyle/>
          <a:p>
            <a:r>
              <a:rPr lang="en-US" dirty="0"/>
              <a:t>When choosing a backup storage solution, ensure that your device is compatible within your environment.</a:t>
            </a:r>
          </a:p>
          <a:p>
            <a:r>
              <a:rPr lang="en-US" dirty="0"/>
              <a:t> </a:t>
            </a:r>
          </a:p>
          <a:p>
            <a:r>
              <a:rPr lang="en-US" dirty="0"/>
              <a:t>Buffalo offers both Windows based and Linux based TeraStation NAS devices to physically and digitally store &amp; secure your data.</a:t>
            </a:r>
          </a:p>
        </p:txBody>
      </p:sp>
      <p:pic>
        <p:nvPicPr>
          <p:cNvPr id="3" name="Picture 2">
            <a:extLst>
              <a:ext uri="{FF2B5EF4-FFF2-40B4-BE49-F238E27FC236}">
                <a16:creationId xmlns:a16="http://schemas.microsoft.com/office/drawing/2014/main" id="{E8CE30BB-A65C-4C72-B757-14FC352A6745}"/>
              </a:ext>
            </a:extLst>
          </p:cNvPr>
          <p:cNvPicPr>
            <a:picLocks noChangeAspect="1"/>
          </p:cNvPicPr>
          <p:nvPr/>
        </p:nvPicPr>
        <p:blipFill>
          <a:blip r:embed="rId7"/>
          <a:stretch>
            <a:fillRect/>
          </a:stretch>
        </p:blipFill>
        <p:spPr>
          <a:xfrm>
            <a:off x="63749" y="2079436"/>
            <a:ext cx="1380681" cy="1390650"/>
          </a:xfrm>
          <a:prstGeom prst="rect">
            <a:avLst/>
          </a:prstGeom>
        </p:spPr>
      </p:pic>
    </p:spTree>
    <p:extLst>
      <p:ext uri="{BB962C8B-B14F-4D97-AF65-F5344CB8AC3E}">
        <p14:creationId xmlns:p14="http://schemas.microsoft.com/office/powerpoint/2010/main" val="24651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74449</TotalTime>
  <Words>700</Words>
  <Application>Microsoft Office PowerPoint</Application>
  <PresentationFormat>On-screen Show (16:9)</PresentationFormat>
  <Paragraphs>127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メイリオ</vt:lpstr>
      <vt:lpstr>Arial</vt:lpstr>
      <vt:lpstr>Avenir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JH&amp;A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Owens</dc:creator>
  <cp:lastModifiedBy>Matthew Penico</cp:lastModifiedBy>
  <cp:revision>301</cp:revision>
  <dcterms:created xsi:type="dcterms:W3CDTF">2017-02-15T15:12:01Z</dcterms:created>
  <dcterms:modified xsi:type="dcterms:W3CDTF">2018-12-14T19:33:16Z</dcterms:modified>
</cp:coreProperties>
</file>