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772" r:id="rId2"/>
    <p:sldId id="782" r:id="rId3"/>
    <p:sldId id="764" r:id="rId4"/>
    <p:sldId id="351" r:id="rId5"/>
    <p:sldId id="357" r:id="rId6"/>
    <p:sldId id="358" r:id="rId7"/>
    <p:sldId id="769" r:id="rId8"/>
    <p:sldId id="779" r:id="rId9"/>
    <p:sldId id="7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LeMarque" initials="EL" lastIdx="12" clrIdx="0">
    <p:extLst>
      <p:ext uri="{19B8F6BF-5375-455C-9EA6-DF929625EA0E}">
        <p15:presenceInfo xmlns:p15="http://schemas.microsoft.com/office/powerpoint/2012/main" userId="Eric LeMarq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601" autoAdjust="0"/>
  </p:normalViewPr>
  <p:slideViewPr>
    <p:cSldViewPr snapToGrid="0">
      <p:cViewPr varScale="1">
        <p:scale>
          <a:sx n="93" d="100"/>
          <a:sy n="93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07BB8-5FEC-42C6-8C02-7AD7AC481397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EF5F9-9F2D-41E9-87DB-96F6692F2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1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morning, good afternoon and good night across the globe  … thank you for joining NovaStor and Buffalo for this joint-webinar on Optimizing Revenue BEAT and that ever-looming threat of Cyber Attack and its ugly monster RansomWare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EF5F9-9F2D-41E9-87DB-96F6692F2B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4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EF5F9-9F2D-41E9-87DB-96F6692F2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4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Bundled in </a:t>
            </a:r>
            <a:r>
              <a:rPr lang="de-DE" dirty="0">
                <a:solidFill>
                  <a:schemeClr val="tx1"/>
                </a:solidFill>
              </a:rPr>
              <a:t>Market‘s Most Secure Storage Device is NovaStor‘s </a:t>
            </a:r>
            <a:r>
              <a:rPr lang="de-DE" b="0" dirty="0">
                <a:solidFill>
                  <a:srgbClr val="666674"/>
                </a:solidFill>
              </a:rPr>
              <a:t>Award-Winning Backup Software: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dirty="0">
              <a:solidFill>
                <a:srgbClr val="66667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solidFill>
                  <a:srgbClr val="666674"/>
                </a:solidFill>
              </a:rPr>
              <a:t>As many of you know, WITHIN THE LINKSTATIONS  you receive 5 NovaStor PC licenses … BEAT …WITHIN THE TERASTATIONS you’ll receive 10 NovaStor PC licenses plus a NovaStor Server license.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b="0" dirty="0">
              <a:solidFill>
                <a:srgbClr val="666674"/>
              </a:solidFill>
            </a:endParaRPr>
          </a:p>
          <a:p>
            <a:pPr>
              <a:lnSpc>
                <a:spcPct val="100000"/>
              </a:lnSpc>
            </a:pPr>
            <a:r>
              <a:rPr lang="de-DE" b="0" dirty="0"/>
              <a:t>The Product Features are:  </a:t>
            </a:r>
            <a:r>
              <a:rPr lang="de-DE" b="0" dirty="0">
                <a:solidFill>
                  <a:srgbClr val="666674"/>
                </a:solidFill>
              </a:rPr>
              <a:t>Backup &amp; Disaster Recovery (BDR), Central Monitoring, Reporting, US-based Tech Support</a:t>
            </a:r>
            <a:r>
              <a:rPr lang="de-DE" b="1" dirty="0">
                <a:solidFill>
                  <a:srgbClr val="666674"/>
                </a:solidFill>
              </a:rPr>
              <a:t>, </a:t>
            </a:r>
            <a:r>
              <a:rPr lang="de-DE" b="0" dirty="0">
                <a:solidFill>
                  <a:srgbClr val="666674"/>
                </a:solidFill>
              </a:rPr>
              <a:t>Data Security ... BEAT ... For custom packages and appliances please contact me.</a:t>
            </a:r>
          </a:p>
          <a:p>
            <a:pPr>
              <a:lnSpc>
                <a:spcPct val="100000"/>
              </a:lnSpc>
            </a:pPr>
            <a:endParaRPr lang="de-DE" b="0" dirty="0">
              <a:solidFill>
                <a:srgbClr val="666674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software protects your data against cyberattacks with our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BMR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Imaging capabilities. We have the ability to restore an image to dissimilar hardware providing you a quick restore of the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drivers, the applications, the software with the same look and feel BEAT or create a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vhd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our P to V feature-set.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JACK short … Gary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EF5F9-9F2D-41E9-87DB-96F6692F2B7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5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8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8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BE7D-F581-47B3-8B2D-CC8444C007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3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FF9C00"/>
              </a:buClr>
              <a:buFont typeface="Arial" panose="020B0604020202020204" pitchFamily="34" charset="0"/>
              <a:buNone/>
            </a:pPr>
            <a:r>
              <a:rPr lang="de-DE" dirty="0">
                <a:solidFill>
                  <a:srgbClr val="6666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There‘s Flexibility of NovaBACKUP products and license models, The MSP Program offers a range of revenue opportunites, be a saavy partner The NovaStor &amp; Buffalo Bundles included is Buffalo‘s Storage Solutions  </a:t>
            </a:r>
          </a:p>
          <a:p>
            <a:pPr marL="0" indent="0">
              <a:buClr>
                <a:srgbClr val="FF9C00"/>
              </a:buClr>
              <a:buFont typeface="Arial" panose="020B0604020202020204" pitchFamily="34" charset="0"/>
              <a:buNone/>
            </a:pPr>
            <a:endParaRPr lang="de-DE" dirty="0">
              <a:solidFill>
                <a:srgbClr val="6666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rgbClr val="FF9C00"/>
              </a:buClr>
              <a:buFont typeface="Arial" panose="020B0604020202020204" pitchFamily="34" charset="0"/>
              <a:buNone/>
            </a:pPr>
            <a:r>
              <a:rPr lang="de-DE" dirty="0">
                <a:solidFill>
                  <a:srgbClr val="6666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 2, 1 as Gray said ... 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EF5F9-9F2D-41E9-87DB-96F6692F2B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4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Announce winner First name and Initial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EF5F9-9F2D-41E9-87DB-96F6692F2B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92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6891D-E65C-784A-8CD7-02E0138B54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5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DC56-50CA-4D63-B43A-AC6648376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AD728-E923-4F5F-AB20-6A2F2EE07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3F060-F85D-4E05-AA18-F0599C05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F9365-E799-4CD7-AE7E-A3F14952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462A4-5CAE-4A2F-AB10-548BD9F8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5C42-2501-4951-9ACA-A94E15D3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FF11D-6E7B-4C31-B242-6E2E417AF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6C9C5-3876-4ED0-A4E6-C752CCA2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5B42E-76DE-4013-95A0-59B55F80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997EC-0C57-4192-BC9F-031D4354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C1E97-3C63-4652-9666-ABEB2331D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D0C65-C7C6-43BB-95D8-49C70460E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16E89-CC84-4A30-A991-C1AB0776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3C1E8-9AD4-4014-875B-7F0983F6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A8FA3-31B1-48A0-AC33-705563A2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78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2" r="11900"/>
          <a:stretch/>
        </p:blipFill>
        <p:spPr>
          <a:xfrm>
            <a:off x="7248525" y="0"/>
            <a:ext cx="4943475" cy="685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9" r="16224" b="25139"/>
          <a:stretch/>
        </p:blipFill>
        <p:spPr>
          <a:xfrm>
            <a:off x="5562601" y="0"/>
            <a:ext cx="5873262" cy="5133975"/>
          </a:xfrm>
          <a:prstGeom prst="rect">
            <a:avLst/>
          </a:prstGeom>
          <a:effectLst>
            <a:outerShdw blurRad="76200" dist="38100" dir="13500000" algn="br" rotWithShape="0">
              <a:prstClr val="black">
                <a:alpha val="27000"/>
              </a:prstClr>
            </a:outerShdw>
          </a:effectLst>
        </p:spPr>
      </p:pic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571044" y="1374807"/>
            <a:ext cx="6016594" cy="2069270"/>
          </a:xfrm>
          <a:prstGeom prst="rect">
            <a:avLst/>
          </a:prstGeom>
        </p:spPr>
        <p:txBody>
          <a:bodyPr anchor="b"/>
          <a:lstStyle>
            <a:lvl1pPr algn="ctr">
              <a:defRPr sz="3200" b="0" cap="all" spc="0" baseline="0">
                <a:solidFill>
                  <a:srgbClr val="24242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e-DE" dirty="0"/>
              <a:t>TITELMASTERFORMAT DURCH KLICKEN BEARBEITEN – 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71042" y="3740005"/>
            <a:ext cx="601659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baseline="0">
                <a:solidFill>
                  <a:srgbClr val="242428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 - Maximal 3 Zeilen</a:t>
            </a:r>
          </a:p>
        </p:txBody>
      </p:sp>
    </p:spTree>
    <p:extLst>
      <p:ext uri="{BB962C8B-B14F-4D97-AF65-F5344CB8AC3E}">
        <p14:creationId xmlns:p14="http://schemas.microsoft.com/office/powerpoint/2010/main" val="382594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tandard -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475579-BD3C-477C-B7F6-77323338C26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61976" y="520332"/>
            <a:ext cx="11068050" cy="35960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>
              <a:defRPr sz="2600" cap="none" spc="0" baseline="0">
                <a:solidFill>
                  <a:srgbClr val="24242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 dirty="0"/>
              <a:t>Überschrift 1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561975" y="898986"/>
            <a:ext cx="11068051" cy="3202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6667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76975" y="1552576"/>
            <a:ext cx="5353051" cy="4467224"/>
          </a:xfrm>
          <a:prstGeom prst="rect">
            <a:avLst/>
          </a:prstGeom>
        </p:spPr>
        <p:txBody>
          <a:bodyPr/>
          <a:lstStyle>
            <a:lvl1pPr marL="0" indent="-2520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Wingdings" panose="05000000000000000000" pitchFamily="2" charset="2"/>
              <a:buNone/>
              <a:defRPr sz="1800" b="0" baseline="0">
                <a:solidFill>
                  <a:srgbClr val="666674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800" u="none">
                <a:solidFill>
                  <a:srgbClr val="666674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600">
                <a:solidFill>
                  <a:srgbClr val="666674"/>
                </a:solidFill>
              </a:defRPr>
            </a:lvl3pPr>
            <a:lvl4pPr marL="684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4pPr>
            <a:lvl5pPr marL="936000" indent="-180000">
              <a:lnSpc>
                <a:spcPct val="10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>
                <a:solidFill>
                  <a:srgbClr val="666674"/>
                </a:solidFill>
              </a:defRPr>
            </a:lvl5pPr>
            <a:lvl6pPr marL="1260000" indent="-180000"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6pPr>
            <a:lvl7pPr marL="1620000" indent="-180000">
              <a:buClr>
                <a:srgbClr val="FF9C00"/>
              </a:buClr>
              <a:defRPr sz="1400">
                <a:solidFill>
                  <a:srgbClr val="666674"/>
                </a:solidFill>
              </a:defRPr>
            </a:lvl7pPr>
          </a:lstStyle>
          <a:p>
            <a:pPr lvl="1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1</a:t>
            </a:r>
          </a:p>
          <a:p>
            <a:pPr lvl="2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2</a:t>
            </a:r>
          </a:p>
          <a:p>
            <a:pPr lvl="3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3</a:t>
            </a:r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5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6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fgh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61974" y="1552575"/>
            <a:ext cx="5429251" cy="4467225"/>
          </a:xfrm>
          <a:prstGeom prst="rect">
            <a:avLst/>
          </a:prstGeom>
        </p:spPr>
        <p:txBody>
          <a:bodyPr/>
          <a:lstStyle>
            <a:lvl1pPr marL="0" indent="-2520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Wingdings" panose="05000000000000000000" pitchFamily="2" charset="2"/>
              <a:buNone/>
              <a:defRPr sz="1800" b="0" baseline="0">
                <a:solidFill>
                  <a:srgbClr val="666674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800" u="none">
                <a:solidFill>
                  <a:srgbClr val="666674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600">
                <a:solidFill>
                  <a:srgbClr val="666674"/>
                </a:solidFill>
              </a:defRPr>
            </a:lvl3pPr>
            <a:lvl4pPr marL="684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4pPr>
            <a:lvl5pPr marL="936000" indent="-180000">
              <a:lnSpc>
                <a:spcPct val="10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>
                <a:solidFill>
                  <a:srgbClr val="666674"/>
                </a:solidFill>
              </a:defRPr>
            </a:lvl5pPr>
            <a:lvl6pPr marL="1260000" indent="-180000"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6pPr>
            <a:lvl7pPr marL="1620000" indent="-180000">
              <a:buClr>
                <a:srgbClr val="FF9C00"/>
              </a:buClr>
              <a:defRPr sz="1400">
                <a:solidFill>
                  <a:srgbClr val="666674"/>
                </a:solidFill>
              </a:defRPr>
            </a:lvl7pPr>
          </a:lstStyle>
          <a:p>
            <a:pPr lvl="1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1</a:t>
            </a:r>
          </a:p>
          <a:p>
            <a:pPr lvl="2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2</a:t>
            </a:r>
          </a:p>
          <a:p>
            <a:pPr lvl="3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3</a:t>
            </a:r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5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6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fgh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20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tandard -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475579-BD3C-477C-B7F6-77323338C26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61976" y="520332"/>
            <a:ext cx="11068050" cy="35960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>
              <a:defRPr sz="2600" cap="none" spc="0" baseline="0">
                <a:solidFill>
                  <a:srgbClr val="24242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 dirty="0"/>
              <a:t>Überschrift 1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561975" y="898986"/>
            <a:ext cx="11068051" cy="3202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6667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381502" y="1552576"/>
            <a:ext cx="3428997" cy="4467224"/>
          </a:xfrm>
          <a:prstGeom prst="rect">
            <a:avLst/>
          </a:prstGeom>
        </p:spPr>
        <p:txBody>
          <a:bodyPr/>
          <a:lstStyle>
            <a:lvl1pPr marL="0" indent="-2520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Wingdings" panose="05000000000000000000" pitchFamily="2" charset="2"/>
              <a:buNone/>
              <a:defRPr sz="1800" b="0" baseline="0">
                <a:solidFill>
                  <a:srgbClr val="666674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800" u="none">
                <a:solidFill>
                  <a:srgbClr val="666674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600">
                <a:solidFill>
                  <a:srgbClr val="666674"/>
                </a:solidFill>
              </a:defRPr>
            </a:lvl3pPr>
            <a:lvl4pPr marL="684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4pPr>
            <a:lvl5pPr marL="936000" indent="-180000">
              <a:lnSpc>
                <a:spcPct val="10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>
                <a:solidFill>
                  <a:srgbClr val="666674"/>
                </a:solidFill>
              </a:defRPr>
            </a:lvl5pPr>
            <a:lvl6pPr marL="1260000" indent="-180000"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6pPr>
            <a:lvl7pPr marL="1620000" indent="-180000">
              <a:buClr>
                <a:srgbClr val="FF9C00"/>
              </a:buClr>
              <a:defRPr sz="1400">
                <a:solidFill>
                  <a:srgbClr val="666674"/>
                </a:solidFill>
              </a:defRPr>
            </a:lvl7pPr>
          </a:lstStyle>
          <a:p>
            <a:pPr lvl="1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1</a:t>
            </a:r>
          </a:p>
          <a:p>
            <a:pPr lvl="2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2</a:t>
            </a:r>
          </a:p>
          <a:p>
            <a:pPr lvl="3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3</a:t>
            </a:r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5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6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fgh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61160" y="1552575"/>
            <a:ext cx="3430800" cy="4467225"/>
          </a:xfrm>
          <a:prstGeom prst="rect">
            <a:avLst/>
          </a:prstGeom>
        </p:spPr>
        <p:txBody>
          <a:bodyPr/>
          <a:lstStyle>
            <a:lvl1pPr marL="0" indent="-2520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Wingdings" panose="05000000000000000000" pitchFamily="2" charset="2"/>
              <a:buNone/>
              <a:defRPr sz="1800" b="0" baseline="0">
                <a:solidFill>
                  <a:srgbClr val="666674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800" u="none">
                <a:solidFill>
                  <a:srgbClr val="666674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600">
                <a:solidFill>
                  <a:srgbClr val="666674"/>
                </a:solidFill>
              </a:defRPr>
            </a:lvl3pPr>
            <a:lvl4pPr marL="684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4pPr>
            <a:lvl5pPr marL="936000" indent="-180000">
              <a:lnSpc>
                <a:spcPct val="10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>
                <a:solidFill>
                  <a:srgbClr val="666674"/>
                </a:solidFill>
              </a:defRPr>
            </a:lvl5pPr>
            <a:lvl6pPr marL="1260000" indent="-180000"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6pPr>
            <a:lvl7pPr marL="1620000" indent="-180000">
              <a:buClr>
                <a:srgbClr val="FF9C00"/>
              </a:buClr>
              <a:defRPr sz="1400">
                <a:solidFill>
                  <a:srgbClr val="666674"/>
                </a:solidFill>
              </a:defRPr>
            </a:lvl7pPr>
          </a:lstStyle>
          <a:p>
            <a:pPr lvl="1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1</a:t>
            </a:r>
          </a:p>
          <a:p>
            <a:pPr lvl="2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2</a:t>
            </a:r>
          </a:p>
          <a:p>
            <a:pPr lvl="3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3</a:t>
            </a:r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5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6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fgh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201029" y="1552576"/>
            <a:ext cx="3428997" cy="4467224"/>
          </a:xfrm>
          <a:prstGeom prst="rect">
            <a:avLst/>
          </a:prstGeom>
        </p:spPr>
        <p:txBody>
          <a:bodyPr/>
          <a:lstStyle>
            <a:lvl1pPr marL="0" indent="-2520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Wingdings" panose="05000000000000000000" pitchFamily="2" charset="2"/>
              <a:buNone/>
              <a:defRPr sz="1800" b="0" baseline="0">
                <a:solidFill>
                  <a:srgbClr val="666674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800" u="none">
                <a:solidFill>
                  <a:srgbClr val="666674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600">
                <a:solidFill>
                  <a:srgbClr val="666674"/>
                </a:solidFill>
              </a:defRPr>
            </a:lvl3pPr>
            <a:lvl4pPr marL="684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4pPr>
            <a:lvl5pPr marL="936000" indent="-180000">
              <a:lnSpc>
                <a:spcPct val="10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>
                <a:solidFill>
                  <a:srgbClr val="666674"/>
                </a:solidFill>
              </a:defRPr>
            </a:lvl5pPr>
            <a:lvl6pPr marL="1260000" indent="-180000"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6pPr>
            <a:lvl7pPr marL="1620000" indent="-180000">
              <a:buClr>
                <a:srgbClr val="FF9C00"/>
              </a:buClr>
              <a:defRPr sz="1400">
                <a:solidFill>
                  <a:srgbClr val="666674"/>
                </a:solidFill>
              </a:defRPr>
            </a:lvl7pPr>
          </a:lstStyle>
          <a:p>
            <a:pPr lvl="1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1</a:t>
            </a:r>
          </a:p>
          <a:p>
            <a:pPr lvl="2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2</a:t>
            </a:r>
          </a:p>
          <a:p>
            <a:pPr lvl="3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3</a:t>
            </a:r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5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6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fgh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7489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4475579-BD3C-477C-B7F6-77323338C26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61974" y="1552575"/>
            <a:ext cx="11068052" cy="4467225"/>
          </a:xfrm>
          <a:prstGeom prst="rect">
            <a:avLst/>
          </a:prstGeom>
        </p:spPr>
        <p:txBody>
          <a:bodyPr/>
          <a:lstStyle>
            <a:lvl1pPr marL="0" indent="-2520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Wingdings" panose="05000000000000000000" pitchFamily="2" charset="2"/>
              <a:buNone/>
              <a:defRPr sz="1800" b="0" baseline="0">
                <a:solidFill>
                  <a:srgbClr val="666674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800" u="none">
                <a:solidFill>
                  <a:srgbClr val="666674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600">
                <a:solidFill>
                  <a:srgbClr val="666674"/>
                </a:solidFill>
              </a:defRPr>
            </a:lvl3pPr>
            <a:lvl4pPr marL="684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4pPr>
            <a:lvl5pPr marL="936000" indent="-180000">
              <a:lnSpc>
                <a:spcPct val="10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>
                <a:solidFill>
                  <a:srgbClr val="666674"/>
                </a:solidFill>
              </a:defRPr>
            </a:lvl5pPr>
            <a:lvl6pPr marL="1260000" indent="-180000">
              <a:buClr>
                <a:srgbClr val="FF9C00"/>
              </a:buClr>
              <a:buFont typeface="Arial" panose="020B0604020202020204" pitchFamily="34" charset="0"/>
              <a:buChar char="•"/>
              <a:defRPr sz="1400">
                <a:solidFill>
                  <a:srgbClr val="666674"/>
                </a:solidFill>
              </a:defRPr>
            </a:lvl6pPr>
            <a:lvl7pPr marL="1620000" indent="-180000">
              <a:buClr>
                <a:srgbClr val="FF9C00"/>
              </a:buClr>
              <a:defRPr sz="1400">
                <a:solidFill>
                  <a:srgbClr val="666674"/>
                </a:solidFill>
              </a:defRPr>
            </a:lvl7pPr>
          </a:lstStyle>
          <a:p>
            <a:pPr lvl="1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1</a:t>
            </a:r>
          </a:p>
          <a:p>
            <a:pPr lvl="2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2</a:t>
            </a:r>
          </a:p>
          <a:p>
            <a:pPr lvl="3">
              <a:lnSpc>
                <a:spcPct val="105000"/>
              </a:lnSpc>
              <a:spcAft>
                <a:spcPts val="800"/>
              </a:spcAft>
            </a:pPr>
            <a:r>
              <a:rPr lang="de-DE" dirty="0"/>
              <a:t>Ebene 3</a:t>
            </a:r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4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5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Asd</a:t>
            </a:r>
            <a:endParaRPr lang="de-DE" dirty="0"/>
          </a:p>
          <a:p>
            <a:pPr lvl="6">
              <a:lnSpc>
                <a:spcPct val="105000"/>
              </a:lnSpc>
              <a:spcAft>
                <a:spcPts val="800"/>
              </a:spcAft>
            </a:pPr>
            <a:r>
              <a:rPr lang="de-DE" dirty="0" err="1"/>
              <a:t>fgh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976" y="520332"/>
            <a:ext cx="11068050" cy="35960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>
              <a:defRPr sz="2600" cap="none" spc="0" baseline="0">
                <a:solidFill>
                  <a:srgbClr val="24242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DE" dirty="0"/>
              <a:t>Überschrift 1</a:t>
            </a:r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561975" y="898986"/>
            <a:ext cx="11068051" cy="3202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6667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83676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D4ED9-7D08-4C90-8F2B-DBB6E970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CA975-2272-4DE9-8022-CF1858B81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AED4F-7AE6-4051-B406-3B81F5BF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13F84-D75C-4A70-BD4D-7251BC30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B8B06-C331-41F4-BD0C-7BC05DE3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4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5B3B-FAA8-44BB-8E8F-9E06B0D5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7A8A5-A2B3-4789-909B-8AA66C12A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7EA1-EDFF-4213-BDAD-5E8F1030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D4589-A197-4BA9-8B28-59ED1289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65B5B-C883-4FF8-AE04-8578DCCF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2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C6DA-37F4-484D-9130-13762A5B4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B4568-FC15-47AF-8A56-8EB0635CD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85A36-DD0C-403B-A4CC-05BA858C8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A5529-A54E-4770-A48C-87AF0F3B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7D5E8-0418-4896-BFFB-8172B96AB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27A2D-A6F7-403F-A010-94D318F6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2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51A3-D432-4DDC-B0A2-9FEB89C0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60A96-B72E-4127-AAF2-A23A6C46A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82050-2A5A-4D9E-A2DA-497D9627D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7F635-F19B-46B4-A842-59B02CCF5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AFAC30-4185-42E2-80B9-B22DDA025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D1F06-442E-437F-B532-EF00C206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1960A7-8EEF-4F67-BD29-76588551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4A5D1-A163-4B78-9164-0F136B61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2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F8AB8-9BD6-4017-A19E-DAE4BA26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66BD8-1571-42BE-A262-77B7D425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A2E00-2A9A-4E4B-8350-1873230F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12139-3B4F-43C9-A2C3-BA7EB1DE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1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FCA0D-0D86-43CA-943B-BDB04635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C0CE2-F975-4100-AAD6-5A0ED7F1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8F97-EF23-42D2-873A-87692D44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ED2C-CD84-486C-B871-2AE93717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8EA02-CE23-4ED7-ADEE-95D8C99E9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91A50-FB05-4D4A-9569-1F95B24A2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A6710-272F-49D8-9ABF-0433797B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80718-63F4-4B92-B24F-7753619A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CC146-9065-4E0B-96C6-D314E94F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9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BBAA-A578-4F45-AF29-9B79AF69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F38B5-6490-4FDE-A8F2-848BC28E3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3569A-F265-48F7-9090-5BD67B97E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6C01B-2A54-4CC2-A434-B78FA81D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CB52D-0D88-490C-8380-2E63FBA5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85D49-44A6-4D6D-8400-713EBB9E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9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0D6B5-797B-4DBE-8097-A19C458B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7F181-FC97-41F9-9F94-8A0DDBB4E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C2971-8AB5-4530-B02B-AA073F2B6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00B4-3021-4C62-A8E8-770A3CC6C1E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0999C-0FD6-4995-998D-17312A339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43F3-A9CF-4888-8439-140609DC2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66615-A260-498D-8FC9-18F5A88052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eck 10">
            <a:extLst>
              <a:ext uri="{FF2B5EF4-FFF2-40B4-BE49-F238E27FC236}">
                <a16:creationId xmlns:a16="http://schemas.microsoft.com/office/drawing/2014/main" id="{8F827B15-7704-4461-B6AD-5FA9BF39D575}"/>
              </a:ext>
            </a:extLst>
          </p:cNvPr>
          <p:cNvSpPr/>
          <p:nvPr userDrawn="1"/>
        </p:nvSpPr>
        <p:spPr>
          <a:xfrm>
            <a:off x="0" y="6549080"/>
            <a:ext cx="12192000" cy="308919"/>
          </a:xfrm>
          <a:prstGeom prst="rect">
            <a:avLst/>
          </a:prstGeom>
          <a:solidFill>
            <a:srgbClr val="24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2">
            <a:extLst>
              <a:ext uri="{FF2B5EF4-FFF2-40B4-BE49-F238E27FC236}">
                <a16:creationId xmlns:a16="http://schemas.microsoft.com/office/drawing/2014/main" id="{D910EC91-486C-412E-B8E7-9F3934F26A5A}"/>
              </a:ext>
            </a:extLst>
          </p:cNvPr>
          <p:cNvSpPr txBox="1"/>
          <p:nvPr userDrawn="1"/>
        </p:nvSpPr>
        <p:spPr>
          <a:xfrm>
            <a:off x="266700" y="6596703"/>
            <a:ext cx="257175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>
                    <a:lumMod val="85000"/>
                  </a:schemeClr>
                </a:solidFill>
              </a:rPr>
              <a:t>© 2019 NovaStor </a:t>
            </a:r>
          </a:p>
        </p:txBody>
      </p:sp>
    </p:spTree>
    <p:extLst>
      <p:ext uri="{BB962C8B-B14F-4D97-AF65-F5344CB8AC3E}">
        <p14:creationId xmlns:p14="http://schemas.microsoft.com/office/powerpoint/2010/main" val="223369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7.png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0.png"/><Relationship Id="rId10" Type="http://schemas.openxmlformats.org/officeDocument/2006/relationships/image" Target="../media/image19.gif"/><Relationship Id="rId4" Type="http://schemas.openxmlformats.org/officeDocument/2006/relationships/image" Target="../media/image9.png"/><Relationship Id="rId9" Type="http://schemas.openxmlformats.org/officeDocument/2006/relationships/image" Target="../media/image18.gif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%20support@buffaloamericas.com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.png"/><Relationship Id="rId5" Type="http://schemas.openxmlformats.org/officeDocument/2006/relationships/hyperlink" Target="mailto:jack@novastor.com" TargetMode="External"/><Relationship Id="rId10" Type="http://schemas.openxmlformats.org/officeDocument/2006/relationships/image" Target="../media/image27.JPG"/><Relationship Id="rId4" Type="http://schemas.openxmlformats.org/officeDocument/2006/relationships/hyperlink" Target="mailto:eric@novastor.com" TargetMode="External"/><Relationship Id="rId9" Type="http://schemas.openxmlformats.org/officeDocument/2006/relationships/hyperlink" Target="mailto:matthew.penico@buffaloamerica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0960" y="3208786"/>
            <a:ext cx="6245394" cy="689810"/>
          </a:xfrm>
        </p:spPr>
        <p:txBody>
          <a:bodyPr/>
          <a:lstStyle/>
          <a:p>
            <a:r>
              <a:rPr lang="de-DE" dirty="0"/>
              <a:t>Optimizing Revenue in 2019</a:t>
            </a:r>
          </a:p>
        </p:txBody>
      </p:sp>
      <p:pic>
        <p:nvPicPr>
          <p:cNvPr id="4" name="Picture 2" descr="https://go.novastor.com/hubfs/USA/Images/Logos/Co-Partnership%20Logos/buffalo_logo.png">
            <a:extLst>
              <a:ext uri="{FF2B5EF4-FFF2-40B4-BE49-F238E27FC236}">
                <a16:creationId xmlns:a16="http://schemas.microsoft.com/office/drawing/2014/main" id="{75B73615-64F6-4CB4-8A67-1D39D0A57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12" y="4501158"/>
            <a:ext cx="1823882" cy="4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12">
            <a:extLst>
              <a:ext uri="{FF2B5EF4-FFF2-40B4-BE49-F238E27FC236}">
                <a16:creationId xmlns:a16="http://schemas.microsoft.com/office/drawing/2014/main" id="{2E895F2F-14E5-4C7B-AF66-85021AB6BA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21" y="4501158"/>
            <a:ext cx="1777707" cy="407095"/>
          </a:xfrm>
          <a:prstGeom prst="rect">
            <a:avLst/>
          </a:prstGeom>
        </p:spPr>
      </p:pic>
      <p:sp>
        <p:nvSpPr>
          <p:cNvPr id="6" name="Rechteck 8">
            <a:extLst>
              <a:ext uri="{FF2B5EF4-FFF2-40B4-BE49-F238E27FC236}">
                <a16:creationId xmlns:a16="http://schemas.microsoft.com/office/drawing/2014/main" id="{F00153D2-A1A1-4DA7-BF08-F95EDC48E94C}"/>
              </a:ext>
            </a:extLst>
          </p:cNvPr>
          <p:cNvSpPr/>
          <p:nvPr/>
        </p:nvSpPr>
        <p:spPr>
          <a:xfrm>
            <a:off x="1758402" y="4121408"/>
            <a:ext cx="3558746" cy="47441"/>
          </a:xfrm>
          <a:prstGeom prst="rect">
            <a:avLst/>
          </a:pr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7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Take-Aways:</a:t>
            </a:r>
            <a:br>
              <a:rPr lang="de-D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C88F3463-B97A-4925-A591-8D8B6764FA04}"/>
              </a:ext>
            </a:extLst>
          </p:cNvPr>
          <p:cNvSpPr txBox="1">
            <a:spLocks/>
          </p:cNvSpPr>
          <p:nvPr/>
        </p:nvSpPr>
        <p:spPr>
          <a:xfrm>
            <a:off x="4381502" y="2598820"/>
            <a:ext cx="3428997" cy="342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Wingdings" panose="05000000000000000000" pitchFamily="2" charset="2"/>
              <a:buNone/>
              <a:defRPr sz="1800" b="0" kern="1200" baseline="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1pPr>
            <a:lvl2pPr marL="216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800" u="none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3pPr>
            <a:lvl4pPr marL="684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5pPr>
            <a:lvl6pPr marL="12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en-US" sz="2400" dirty="0">
                <a:solidFill>
                  <a:srgbClr val="2424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Maximize revenue with NovaStor and Buffalo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E826E3D7-A008-442A-B574-FE3E43BF8D5F}"/>
              </a:ext>
            </a:extLst>
          </p:cNvPr>
          <p:cNvSpPr txBox="1">
            <a:spLocks/>
          </p:cNvSpPr>
          <p:nvPr/>
        </p:nvSpPr>
        <p:spPr>
          <a:xfrm>
            <a:off x="561160" y="2598821"/>
            <a:ext cx="3430800" cy="3420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Wingdings" panose="05000000000000000000" pitchFamily="2" charset="2"/>
              <a:buNone/>
              <a:defRPr sz="1800" b="0" kern="1200" baseline="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1pPr>
            <a:lvl2pPr marL="216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800" u="none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3pPr>
            <a:lvl4pPr marL="684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5pPr>
            <a:lvl6pPr marL="12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en-US" sz="2400" dirty="0">
                <a:solidFill>
                  <a:srgbClr val="2424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 your customers against cyberattacks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FFB8E85D-20C4-4A6A-917E-19C934976F48}"/>
              </a:ext>
            </a:extLst>
          </p:cNvPr>
          <p:cNvSpPr txBox="1">
            <a:spLocks/>
          </p:cNvSpPr>
          <p:nvPr/>
        </p:nvSpPr>
        <p:spPr>
          <a:xfrm>
            <a:off x="8201029" y="2598820"/>
            <a:ext cx="3428997" cy="3420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Wingdings" panose="05000000000000000000" pitchFamily="2" charset="2"/>
              <a:buNone/>
              <a:defRPr sz="1800" b="0" kern="1200" baseline="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1pPr>
            <a:lvl2pPr marL="216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800" u="none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3pPr>
            <a:lvl4pPr marL="684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5pPr>
            <a:lvl6pPr marL="12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en-US" sz="2400" dirty="0">
                <a:solidFill>
                  <a:srgbClr val="24242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Optimizing recurring earnings with flexible licensing models </a:t>
            </a:r>
          </a:p>
        </p:txBody>
      </p:sp>
    </p:spTree>
    <p:extLst>
      <p:ext uri="{BB962C8B-B14F-4D97-AF65-F5344CB8AC3E}">
        <p14:creationId xmlns:p14="http://schemas.microsoft.com/office/powerpoint/2010/main" val="33437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/>
          <p:cNvSpPr/>
          <p:nvPr/>
        </p:nvSpPr>
        <p:spPr>
          <a:xfrm>
            <a:off x="6937194" y="1628776"/>
            <a:ext cx="3439188" cy="4467224"/>
          </a:xfrm>
          <a:prstGeom prst="roundRect">
            <a:avLst>
              <a:gd name="adj" fmla="val 1621"/>
            </a:avLst>
          </a:prstGeom>
          <a:solidFill>
            <a:srgbClr val="F1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NovaStor &amp; Buffalo Bundles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419" y="1557905"/>
            <a:ext cx="709577" cy="709577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55" y="1634170"/>
            <a:ext cx="809625" cy="809625"/>
          </a:xfrm>
          <a:prstGeom prst="rect">
            <a:avLst/>
          </a:prstGeom>
        </p:spPr>
      </p:pic>
      <p:sp>
        <p:nvSpPr>
          <p:cNvPr id="20" name="Textplatzhalter 2"/>
          <p:cNvSpPr txBox="1">
            <a:spLocks/>
          </p:cNvSpPr>
          <p:nvPr/>
        </p:nvSpPr>
        <p:spPr>
          <a:xfrm>
            <a:off x="7043457" y="2401067"/>
            <a:ext cx="3036822" cy="316846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400" kern="1200" baseline="0">
                <a:solidFill>
                  <a:srgbClr val="2424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b="1" dirty="0"/>
              <a:t>Product Features</a:t>
            </a:r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rgbClr val="666674"/>
                </a:solidFill>
              </a:rPr>
              <a:t>Backup &amp; Disaster Recovery (BDR)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666674"/>
                </a:solidFill>
              </a:rPr>
              <a:t>Central Monitoring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666674"/>
                </a:solidFill>
              </a:rPr>
              <a:t>Reporting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666674"/>
                </a:solidFill>
              </a:rPr>
              <a:t>US-based Tech Support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666674"/>
                </a:solidFill>
              </a:rPr>
              <a:t>Data Security 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666674"/>
                </a:solidFill>
              </a:rPr>
              <a:t>Custom packages are available</a:t>
            </a:r>
          </a:p>
          <a:p>
            <a:pPr>
              <a:lnSpc>
                <a:spcPct val="100000"/>
              </a:lnSpc>
            </a:pPr>
            <a:endParaRPr lang="de-DE" dirty="0">
              <a:solidFill>
                <a:srgbClr val="666674"/>
              </a:solidFill>
            </a:endParaRPr>
          </a:p>
          <a:p>
            <a:pPr>
              <a:lnSpc>
                <a:spcPct val="100000"/>
              </a:lnSpc>
            </a:pPr>
            <a:endParaRPr lang="de-DE" dirty="0">
              <a:solidFill>
                <a:srgbClr val="666674"/>
              </a:solidFill>
            </a:endParaRPr>
          </a:p>
        </p:txBody>
      </p:sp>
      <p:sp>
        <p:nvSpPr>
          <p:cNvPr id="27" name="Textplatzhalter 2"/>
          <p:cNvSpPr txBox="1">
            <a:spLocks/>
          </p:cNvSpPr>
          <p:nvPr/>
        </p:nvSpPr>
        <p:spPr>
          <a:xfrm>
            <a:off x="1599759" y="2272799"/>
            <a:ext cx="4886899" cy="36896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1400" kern="1200" baseline="0">
                <a:solidFill>
                  <a:srgbClr val="2424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b="1" dirty="0"/>
              <a:t>Bundled Inclusions in Storage Solution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chemeClr val="tx1"/>
                </a:solidFill>
              </a:rPr>
              <a:t>The Market‘s Most Secure Storage Solution</a:t>
            </a:r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rgbClr val="666674"/>
                </a:solidFill>
              </a:rPr>
              <a:t>AND</a:t>
            </a:r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rgbClr val="FF9C00"/>
                </a:solidFill>
              </a:rPr>
              <a:t>FREE</a:t>
            </a:r>
            <a:r>
              <a:rPr lang="de-DE" dirty="0">
                <a:solidFill>
                  <a:srgbClr val="666674"/>
                </a:solidFill>
              </a:rPr>
              <a:t> Award-Winning NovaStor Software: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6674"/>
                </a:solidFill>
              </a:rPr>
              <a:t>WITHIN THE LINKSTATIONS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6674"/>
                </a:solidFill>
              </a:rPr>
              <a:t>5 NovaStor PC licenses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666674"/>
                </a:solidFill>
              </a:rPr>
              <a:t>WITHIN THE </a:t>
            </a:r>
            <a:r>
              <a:rPr lang="en-US" dirty="0" err="1">
                <a:solidFill>
                  <a:srgbClr val="666674"/>
                </a:solidFill>
              </a:rPr>
              <a:t>TERASTATIONS</a:t>
            </a:r>
            <a:r>
              <a:rPr lang="en-US" dirty="0">
                <a:solidFill>
                  <a:srgbClr val="666674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6674"/>
                </a:solidFill>
              </a:rPr>
              <a:t>10 NovaStor PC licenses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6674"/>
                </a:solidFill>
              </a:rPr>
              <a:t>+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666674"/>
                </a:solidFill>
              </a:rPr>
              <a:t>NovaStor Server license</a:t>
            </a:r>
            <a:endParaRPr lang="de-DE" dirty="0">
              <a:solidFill>
                <a:srgbClr val="666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9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10344640" y="2952806"/>
            <a:ext cx="1230881" cy="5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 sz="240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03" y="38149"/>
            <a:ext cx="8119584" cy="61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88" y="1"/>
            <a:ext cx="1527133" cy="7107657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24" y="-193903"/>
            <a:ext cx="1198367" cy="5549933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40" y="72654"/>
            <a:ext cx="2849573" cy="534737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071739" y="63019"/>
            <a:ext cx="8026400" cy="508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Protect Your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5F9C5-2387-479E-B6B7-FDD0CB5BE6D9}"/>
              </a:ext>
            </a:extLst>
          </p:cNvPr>
          <p:cNvSpPr txBox="1"/>
          <p:nvPr/>
        </p:nvSpPr>
        <p:spPr>
          <a:xfrm>
            <a:off x="2256328" y="4088221"/>
            <a:ext cx="3839672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+mj-lt"/>
              </a:rPr>
              <a:t>Save yourself the hassle of calling different manufacturers for drive or chassis support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9B6A6B-6224-4955-8396-6F8AF71D8067}"/>
              </a:ext>
            </a:extLst>
          </p:cNvPr>
          <p:cNvSpPr txBox="1"/>
          <p:nvPr/>
        </p:nvSpPr>
        <p:spPr>
          <a:xfrm>
            <a:off x="2905627" y="1126822"/>
            <a:ext cx="8932868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667" b="1" dirty="0">
                <a:solidFill>
                  <a:srgbClr val="FF0000"/>
                </a:solidFill>
              </a:rPr>
              <a:t>Ransomware Attacks Cannot Be Eliminated Completely.</a:t>
            </a:r>
          </a:p>
          <a:p>
            <a:pPr>
              <a:buClr>
                <a:srgbClr val="FF0000"/>
              </a:buClr>
            </a:pPr>
            <a:r>
              <a:rPr lang="en-US" sz="26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take action to minimize the threat of ransomware to protect valuable data.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9A207F-E81E-4D09-B1B4-98E9EDCDA4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88" y="1056070"/>
            <a:ext cx="2083208" cy="1837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8D365-3B52-4426-804D-E565567ED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021" y="3629393"/>
            <a:ext cx="5756279" cy="21978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3964B8-B5F4-47DA-A534-C2918DA15694}"/>
              </a:ext>
            </a:extLst>
          </p:cNvPr>
          <p:cNvSpPr txBox="1"/>
          <p:nvPr/>
        </p:nvSpPr>
        <p:spPr>
          <a:xfrm>
            <a:off x="7024584" y="2835204"/>
            <a:ext cx="4144813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667" b="1" dirty="0">
                <a:solidFill>
                  <a:srgbClr val="FF0000"/>
                </a:solidFill>
              </a:rPr>
              <a:t>We recommend the proactive 3-2-1 Backup Strategy</a:t>
            </a:r>
          </a:p>
          <a:p>
            <a:pPr>
              <a:buClr>
                <a:srgbClr val="FF0000"/>
              </a:buClr>
            </a:pPr>
            <a:r>
              <a:rPr lang="en-US" sz="26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3-2-1 strategy is when you have at least 3 total copies of your data, 2 of which are local but on different devices, and at least 1 copy offsite.</a:t>
            </a:r>
          </a:p>
        </p:txBody>
      </p:sp>
    </p:spTree>
    <p:extLst>
      <p:ext uri="{BB962C8B-B14F-4D97-AF65-F5344CB8AC3E}">
        <p14:creationId xmlns:p14="http://schemas.microsoft.com/office/powerpoint/2010/main" val="37309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10344640" y="2942867"/>
            <a:ext cx="1230881" cy="5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 sz="240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03" y="28210"/>
            <a:ext cx="8119584" cy="61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88" y="-9938"/>
            <a:ext cx="1527133" cy="7107657"/>
          </a:xfrm>
          <a:prstGeom prst="rect">
            <a:avLst/>
          </a:prstGeom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24" y="-203842"/>
            <a:ext cx="1198367" cy="5549933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40" y="62715"/>
            <a:ext cx="2849573" cy="534737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071739" y="53080"/>
            <a:ext cx="8026400" cy="508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Market’s Most Secure NAS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86F74-867E-4A37-B811-592A8D321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580" y="952653"/>
            <a:ext cx="3797245" cy="15284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1553746-E39E-45EB-A248-E025379E915C}"/>
              </a:ext>
            </a:extLst>
          </p:cNvPr>
          <p:cNvSpPr txBox="1"/>
          <p:nvPr/>
        </p:nvSpPr>
        <p:spPr>
          <a:xfrm>
            <a:off x="2244608" y="2469259"/>
            <a:ext cx="8647681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667" b="1" dirty="0">
                <a:solidFill>
                  <a:srgbClr val="FF0000"/>
                </a:solidFill>
              </a:rPr>
              <a:t>The best measure of defense is a proactive backup strategy</a:t>
            </a:r>
          </a:p>
          <a:p>
            <a:pPr>
              <a:buClr>
                <a:srgbClr val="FF0000"/>
              </a:buClr>
            </a:pPr>
            <a:r>
              <a:rPr lang="en-US" sz="2667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take action to minimize the threat of ransomware to protect valuable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F7D07-A952-465F-87BD-89907AABFE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3495" y="3727869"/>
            <a:ext cx="7337968" cy="3098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6718FF-56C6-48F4-B970-DD37564331D8}"/>
              </a:ext>
            </a:extLst>
          </p:cNvPr>
          <p:cNvSpPr/>
          <p:nvPr/>
        </p:nvSpPr>
        <p:spPr>
          <a:xfrm>
            <a:off x="0" y="6410739"/>
            <a:ext cx="2244608" cy="415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68A443-06A2-49A6-B5CE-269D301722F2}"/>
              </a:ext>
            </a:extLst>
          </p:cNvPr>
          <p:cNvSpPr/>
          <p:nvPr/>
        </p:nvSpPr>
        <p:spPr>
          <a:xfrm>
            <a:off x="9561463" y="6517925"/>
            <a:ext cx="1600180" cy="34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1"/>
          <p:cNvSpPr>
            <a:spLocks noChangeArrowheads="1"/>
          </p:cNvSpPr>
          <p:nvPr/>
        </p:nvSpPr>
        <p:spPr bwMode="auto">
          <a:xfrm>
            <a:off x="10344640" y="2952806"/>
            <a:ext cx="1230881" cy="51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 sz="240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03" y="38149"/>
            <a:ext cx="8119584" cy="61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op left corner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24" y="-193903"/>
            <a:ext cx="1198367" cy="5549933"/>
          </a:xfrm>
          <a:prstGeom prst="rect">
            <a:avLst/>
          </a:prstGeom>
        </p:spPr>
      </p:pic>
      <p:pic>
        <p:nvPicPr>
          <p:cNvPr id="16" name="Picture 15" descr="Buffalo red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40" y="72654"/>
            <a:ext cx="2849573" cy="534737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071739" y="63019"/>
            <a:ext cx="8026400" cy="508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Market’s Most Secure NAS</a:t>
            </a:r>
          </a:p>
        </p:txBody>
      </p:sp>
      <p:sp>
        <p:nvSpPr>
          <p:cNvPr id="35" name="テキスト ボックス 21">
            <a:extLst>
              <a:ext uri="{FF2B5EF4-FFF2-40B4-BE49-F238E27FC236}">
                <a16:creationId xmlns:a16="http://schemas.microsoft.com/office/drawing/2014/main" id="{6305B00E-62CF-4C4E-A8A4-829E2BCE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4023" y="2968540"/>
            <a:ext cx="1193068" cy="49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  <a:sym typeface="メイリオ" pitchFamily="50" charset="-128"/>
              </a:rPr>
              <a:t>RAID5</a:t>
            </a:r>
            <a:endParaRPr lang="ja-JP" altLang="en-US" sz="240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  <a:sym typeface="メイリオ" pitchFamily="50" charset="-128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0D6D70E-52FE-471D-A10A-B8B9D1E70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510" y="936228"/>
            <a:ext cx="4233239" cy="23403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E0284AE-1FFB-446E-A9D9-57463096C14B}"/>
              </a:ext>
            </a:extLst>
          </p:cNvPr>
          <p:cNvSpPr txBox="1"/>
          <p:nvPr/>
        </p:nvSpPr>
        <p:spPr>
          <a:xfrm>
            <a:off x="801450" y="1292825"/>
            <a:ext cx="6338103" cy="111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33" dirty="0">
                <a:solidFill>
                  <a:srgbClr val="C00000"/>
                </a:solidFill>
              </a:rPr>
              <a:t>The Most Secure Network Attached Storage on the Market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F09AB8B-3D52-4FFC-8530-110DA9304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175" y="3301092"/>
            <a:ext cx="901696" cy="9016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E2C3212-3A28-43BD-85B2-00D105B221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9287" y="5570979"/>
            <a:ext cx="901696" cy="9016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74C27AF-BC8E-4CBF-880C-ADBFE11709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287" y="4437041"/>
            <a:ext cx="901696" cy="9016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A030E4C-BB65-42BF-9793-3F09BC5AB1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9287" y="3337464"/>
            <a:ext cx="901696" cy="9016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A00F1FC-33EF-48DA-850C-BFA6F7D942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5280" y="4437041"/>
            <a:ext cx="901696" cy="9016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880A641-E570-4065-BF72-2DB3126651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5280" y="5570979"/>
            <a:ext cx="901696" cy="9016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EDA845-EF8A-4FC1-B82F-02CCD3CC1B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280" y="3337464"/>
            <a:ext cx="901696" cy="9016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E71D5D1-AA1D-4214-8820-56AE0F1E7AFA}"/>
              </a:ext>
            </a:extLst>
          </p:cNvPr>
          <p:cNvSpPr txBox="1"/>
          <p:nvPr/>
        </p:nvSpPr>
        <p:spPr>
          <a:xfrm>
            <a:off x="1991311" y="3591872"/>
            <a:ext cx="219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Closed system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43370-A14A-4162-A4A4-CAC4727EF920}"/>
              </a:ext>
            </a:extLst>
          </p:cNvPr>
          <p:cNvSpPr txBox="1"/>
          <p:nvPr/>
        </p:nvSpPr>
        <p:spPr>
          <a:xfrm>
            <a:off x="2016617" y="4679857"/>
            <a:ext cx="219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Secure Set-up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9019B8-8F30-4ADF-84CD-5DBB95DE2938}"/>
              </a:ext>
            </a:extLst>
          </p:cNvPr>
          <p:cNvSpPr txBox="1"/>
          <p:nvPr/>
        </p:nvSpPr>
        <p:spPr>
          <a:xfrm>
            <a:off x="2029672" y="5781667"/>
            <a:ext cx="2609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Anti-Theft Features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10CB9D-5377-402B-900F-2FA49E5B2A25}"/>
              </a:ext>
            </a:extLst>
          </p:cNvPr>
          <p:cNvSpPr txBox="1"/>
          <p:nvPr/>
        </p:nvSpPr>
        <p:spPr>
          <a:xfrm>
            <a:off x="5840624" y="3586545"/>
            <a:ext cx="219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Data Encryption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D05598-D87B-4435-9A36-A1443C9317EA}"/>
              </a:ext>
            </a:extLst>
          </p:cNvPr>
          <p:cNvSpPr txBox="1"/>
          <p:nvPr/>
        </p:nvSpPr>
        <p:spPr>
          <a:xfrm>
            <a:off x="5840624" y="4679857"/>
            <a:ext cx="219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Passwords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72C58E-3AE3-4AF0-930B-31B993ECFADB}"/>
              </a:ext>
            </a:extLst>
          </p:cNvPr>
          <p:cNvSpPr txBox="1"/>
          <p:nvPr/>
        </p:nvSpPr>
        <p:spPr>
          <a:xfrm>
            <a:off x="5840624" y="5778316"/>
            <a:ext cx="219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Anti-Virus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BEA9F9-95B9-4CEE-A3C8-850869D77F93}"/>
              </a:ext>
            </a:extLst>
          </p:cNvPr>
          <p:cNvSpPr txBox="1"/>
          <p:nvPr/>
        </p:nvSpPr>
        <p:spPr>
          <a:xfrm>
            <a:off x="9399268" y="3527656"/>
            <a:ext cx="2197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Backup, replication, failover and encryption</a:t>
            </a:r>
          </a:p>
        </p:txBody>
      </p:sp>
      <p:pic>
        <p:nvPicPr>
          <p:cNvPr id="14" name="Picture 13" descr="right side triangle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88" y="1"/>
            <a:ext cx="1527133" cy="71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16">
            <a:extLst>
              <a:ext uri="{FF2B5EF4-FFF2-40B4-BE49-F238E27FC236}">
                <a16:creationId xmlns:a16="http://schemas.microsoft.com/office/drawing/2014/main" id="{4704D754-9BEB-428E-921B-A141C5BF7055}"/>
              </a:ext>
            </a:extLst>
          </p:cNvPr>
          <p:cNvSpPr/>
          <p:nvPr/>
        </p:nvSpPr>
        <p:spPr>
          <a:xfrm>
            <a:off x="6172200" y="1350635"/>
            <a:ext cx="3439188" cy="3954789"/>
          </a:xfrm>
          <a:prstGeom prst="roundRect">
            <a:avLst>
              <a:gd name="adj" fmla="val 1621"/>
            </a:avLst>
          </a:prstGeom>
          <a:solidFill>
            <a:srgbClr val="F1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2288040" y="1552576"/>
            <a:ext cx="3480707" cy="769787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</a:pPr>
            <a:r>
              <a:rPr lang="de-DE" b="1" dirty="0">
                <a:solidFill>
                  <a:srgbClr val="2424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Opportunities of Revenue</a:t>
            </a:r>
          </a:p>
          <a:p>
            <a:pPr indent="0">
              <a:lnSpc>
                <a:spcPct val="100000"/>
              </a:lnSpc>
            </a:pPr>
            <a:endParaRPr lang="de-DE" b="1" dirty="0">
              <a:solidFill>
                <a:srgbClr val="2424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>
              <a:lnSpc>
                <a:spcPct val="100000"/>
              </a:lnSpc>
            </a:pPr>
            <a:endParaRPr lang="de-DE" b="1" dirty="0">
              <a:solidFill>
                <a:srgbClr val="2424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>
              <a:lnSpc>
                <a:spcPct val="100000"/>
              </a:lnSpc>
            </a:pPr>
            <a:endParaRPr lang="de-DE" b="1" dirty="0">
              <a:solidFill>
                <a:srgbClr val="2424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>
              <a:lnSpc>
                <a:spcPct val="100000"/>
              </a:lnSpc>
            </a:pPr>
            <a:endParaRPr lang="de-DE" b="1" dirty="0">
              <a:solidFill>
                <a:srgbClr val="2424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>
              <a:lnSpc>
                <a:spcPct val="100000"/>
              </a:lnSpc>
            </a:pPr>
            <a:endParaRPr lang="de-DE" b="1" dirty="0">
              <a:solidFill>
                <a:srgbClr val="2424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>
              <a:lnSpc>
                <a:spcPct val="100000"/>
              </a:lnSpc>
            </a:pPr>
            <a:endParaRPr lang="de-DE" b="1" dirty="0">
              <a:solidFill>
                <a:srgbClr val="2424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indent="0">
              <a:lnSpc>
                <a:spcPct val="100000"/>
              </a:lnSpc>
            </a:pPr>
            <a:endParaRPr lang="de-DE" b="1" dirty="0">
              <a:solidFill>
                <a:srgbClr val="242428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Let‘s Sum It Up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32"/>
          </p:nvPr>
        </p:nvSpPr>
        <p:spPr>
          <a:xfrm>
            <a:off x="6276975" y="1552576"/>
            <a:ext cx="5353051" cy="532898"/>
          </a:xfrm>
        </p:spPr>
        <p:txBody>
          <a:bodyPr/>
          <a:lstStyle/>
          <a:p>
            <a:r>
              <a:rPr lang="de-DE" b="1" dirty="0">
                <a:solidFill>
                  <a:srgbClr val="2424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Ransomware Protection</a:t>
            </a:r>
          </a:p>
          <a:p>
            <a:endParaRPr lang="de-DE" b="1" dirty="0">
              <a:solidFill>
                <a:srgbClr val="242428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88040" y="2322363"/>
            <a:ext cx="3509282" cy="20313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C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6666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Flexibility of NovaBACKUP products and license models</a:t>
            </a:r>
          </a:p>
          <a:p>
            <a:pPr>
              <a:buClr>
                <a:srgbClr val="FF9C00"/>
              </a:buClr>
            </a:pPr>
            <a:endParaRPr lang="de-DE" dirty="0">
              <a:solidFill>
                <a:srgbClr val="6666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FF9C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6666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MSP Program</a:t>
            </a:r>
          </a:p>
          <a:p>
            <a:pPr>
              <a:buClr>
                <a:srgbClr val="FF9C00"/>
              </a:buClr>
            </a:pPr>
            <a:endParaRPr lang="de-DE" dirty="0">
              <a:solidFill>
                <a:srgbClr val="6666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FF9C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6666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NovaStor &amp; Buffalo Bundles</a:t>
            </a:r>
            <a:endParaRPr lang="de-DE" sz="1400" dirty="0">
              <a:solidFill>
                <a:srgbClr val="666674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200775" y="2322363"/>
            <a:ext cx="3436031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C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 of protecting your data with Buffalo and NovaStor:</a:t>
            </a:r>
          </a:p>
          <a:p>
            <a:pPr marL="285750" indent="-285750">
              <a:buClr>
                <a:srgbClr val="FF9C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6666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FF9C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321 Backup rule</a:t>
            </a:r>
          </a:p>
          <a:p>
            <a:pPr marL="285750" indent="-285750">
              <a:buClr>
                <a:srgbClr val="FF9C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6666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FF9C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Backup to a NAS device</a:t>
            </a:r>
          </a:p>
          <a:p>
            <a:pPr marL="285750" indent="-285750">
              <a:buClr>
                <a:srgbClr val="FF9C0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66667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Clr>
                <a:srgbClr val="FF9C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666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Bare-metal restore</a:t>
            </a:r>
            <a:endParaRPr lang="de-DE" dirty="0">
              <a:solidFill>
                <a:srgbClr val="6666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Drawing</a:t>
            </a:r>
          </a:p>
        </p:txBody>
      </p:sp>
      <p:pic>
        <p:nvPicPr>
          <p:cNvPr id="2050" name="Picture 2" descr="Image result for MiniStation Extreme">
            <a:extLst>
              <a:ext uri="{FF2B5EF4-FFF2-40B4-BE49-F238E27FC236}">
                <a16:creationId xmlns:a16="http://schemas.microsoft.com/office/drawing/2014/main" id="{1BD62A1A-11AF-4B2A-8918-595D13AC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53" y="157516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E47681A-28B3-4445-92DD-34CBBD89B2E8}"/>
              </a:ext>
            </a:extLst>
          </p:cNvPr>
          <p:cNvSpPr txBox="1">
            <a:spLocks/>
          </p:cNvSpPr>
          <p:nvPr/>
        </p:nvSpPr>
        <p:spPr>
          <a:xfrm>
            <a:off x="455914" y="1560718"/>
            <a:ext cx="34308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Wingdings" panose="05000000000000000000" pitchFamily="2" charset="2"/>
              <a:buNone/>
              <a:defRPr sz="1800" b="0" kern="1200" baseline="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1pPr>
            <a:lvl2pPr marL="216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800" u="none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6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3pPr>
            <a:lvl4pPr marL="684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5pPr>
            <a:lvl6pPr marL="12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6pPr>
            <a:lvl7pPr marL="16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C00"/>
              </a:buClr>
              <a:buFont typeface="Arial" panose="020B0604020202020204" pitchFamily="34" charset="0"/>
              <a:buChar char="•"/>
              <a:defRPr sz="1400" kern="1200">
                <a:solidFill>
                  <a:srgbClr val="66667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webinar participants are entered to win a </a:t>
            </a:r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MiniStation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™ Extreme NFC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Rugged portable hard drive equipped with a unique wrap-around USB cable and secure hardware encryption.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the winner is….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Buffalo Americas will contact you with details about your prize soon</a:t>
            </a:r>
          </a:p>
        </p:txBody>
      </p:sp>
      <p:sp>
        <p:nvSpPr>
          <p:cNvPr id="12" name="Abgerundetes Rechteck 7">
            <a:extLst>
              <a:ext uri="{FF2B5EF4-FFF2-40B4-BE49-F238E27FC236}">
                <a16:creationId xmlns:a16="http://schemas.microsoft.com/office/drawing/2014/main" id="{DB21000B-3354-43B7-A8CF-BB9409AB2078}"/>
              </a:ext>
            </a:extLst>
          </p:cNvPr>
          <p:cNvSpPr/>
          <p:nvPr/>
        </p:nvSpPr>
        <p:spPr>
          <a:xfrm>
            <a:off x="3937305" y="3063668"/>
            <a:ext cx="4012589" cy="7306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solidFill>
              <a:srgbClr val="FF9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b="1" dirty="0">
                <a:solidFill>
                  <a:schemeClr val="tx1"/>
                </a:solidFill>
              </a:rPr>
              <a:t>           </a:t>
            </a:r>
            <a:r>
              <a:rPr lang="en-US" b="1" dirty="0" err="1">
                <a:solidFill>
                  <a:schemeClr val="tx1"/>
                </a:solidFill>
              </a:rPr>
              <a:t>MiniStation</a:t>
            </a:r>
            <a:r>
              <a:rPr lang="en-US" b="1" dirty="0">
                <a:solidFill>
                  <a:schemeClr val="tx1"/>
                </a:solidFill>
              </a:rPr>
              <a:t>™ Extreme NFC</a:t>
            </a:r>
          </a:p>
        </p:txBody>
      </p:sp>
    </p:spTree>
    <p:extLst>
      <p:ext uri="{BB962C8B-B14F-4D97-AF65-F5344CB8AC3E}">
        <p14:creationId xmlns:p14="http://schemas.microsoft.com/office/powerpoint/2010/main" val="248788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YtVRBsqY7xc/Vh7XQx5bsBI/AAAAAAAABxQ/EvSwVj2YEhU/w285-h324/safety-etc-icon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2" y="4750002"/>
            <a:ext cx="914404" cy="10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1542504" y="2703661"/>
            <a:ext cx="4484309" cy="3620320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933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de-DE" sz="2000" b="1" dirty="0"/>
              <a:t>Eric LeMarque </a:t>
            </a:r>
            <a:br>
              <a:rPr lang="de-DE" sz="2000" b="1" dirty="0"/>
            </a:br>
            <a:r>
              <a:rPr lang="de-DE" sz="1800" dirty="0">
                <a:solidFill>
                  <a:srgbClr val="666674"/>
                </a:solidFill>
              </a:rPr>
              <a:t>Strategic Partnerships</a:t>
            </a:r>
            <a:br>
              <a:rPr lang="de-DE" sz="1800" dirty="0">
                <a:solidFill>
                  <a:srgbClr val="666674"/>
                </a:solidFill>
              </a:rPr>
            </a:br>
            <a:r>
              <a:rPr lang="en-US" sz="1800" dirty="0">
                <a:solidFill>
                  <a:srgbClr val="666674"/>
                </a:solidFill>
              </a:rPr>
              <a:t>Direct: (805) 435-0061</a:t>
            </a:r>
            <a:br>
              <a:rPr lang="en-US" sz="1800" dirty="0">
                <a:solidFill>
                  <a:srgbClr val="666674"/>
                </a:solidFill>
              </a:rPr>
            </a:br>
            <a:r>
              <a:rPr lang="en-US" sz="1800" dirty="0">
                <a:solidFill>
                  <a:srgbClr val="666674"/>
                </a:solidFill>
                <a:hlinkClick r:id="rId4"/>
              </a:rPr>
              <a:t>eric@novastor.com</a:t>
            </a:r>
            <a:endParaRPr lang="en-US" sz="1800" dirty="0">
              <a:solidFill>
                <a:srgbClr val="666674"/>
              </a:solidFill>
            </a:endParaRPr>
          </a:p>
          <a:p>
            <a:pPr marL="0" indent="0">
              <a:lnSpc>
                <a:spcPts val="2667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2000" b="1" dirty="0"/>
              <a:t>Jack Lunkiewicz</a:t>
            </a:r>
            <a:br>
              <a:rPr lang="de-DE" sz="2000" b="1" dirty="0"/>
            </a:br>
            <a:r>
              <a:rPr lang="de-DE" sz="1800" dirty="0">
                <a:solidFill>
                  <a:srgbClr val="666674"/>
                </a:solidFill>
              </a:rPr>
              <a:t>Head of Technical Support</a:t>
            </a:r>
            <a:br>
              <a:rPr lang="de-DE" sz="1800" dirty="0">
                <a:solidFill>
                  <a:srgbClr val="666674"/>
                </a:solidFill>
              </a:rPr>
            </a:br>
            <a:r>
              <a:rPr lang="en-US" sz="1800" dirty="0">
                <a:solidFill>
                  <a:srgbClr val="666674"/>
                </a:solidFill>
              </a:rPr>
              <a:t>Phone: (805) 579-5442</a:t>
            </a:r>
            <a:br>
              <a:rPr lang="en-US" sz="1800" dirty="0">
                <a:solidFill>
                  <a:srgbClr val="666674"/>
                </a:solidFill>
              </a:rPr>
            </a:br>
            <a:r>
              <a:rPr lang="en-US" sz="1800" dirty="0">
                <a:solidFill>
                  <a:srgbClr val="666674"/>
                </a:solidFill>
                <a:hlinkClick r:id="rId5"/>
              </a:rPr>
              <a:t>jack@novastor.com</a:t>
            </a:r>
            <a:endParaRPr lang="de-DE" sz="1800" dirty="0">
              <a:solidFill>
                <a:srgbClr val="666674"/>
              </a:solidFill>
            </a:endParaRPr>
          </a:p>
          <a:p>
            <a:pPr marL="0" indent="0">
              <a:lnSpc>
                <a:spcPts val="2667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6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8" y="2911985"/>
            <a:ext cx="1100553" cy="1100553"/>
          </a:xfrm>
          <a:prstGeom prst="rect">
            <a:avLst/>
          </a:prstGeom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D26812-5E55-4225-AA64-872A2ADBADE5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>
            <a:off x="5584061" y="4750002"/>
            <a:ext cx="1100553" cy="1135216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28A4DCA-7CF2-4B49-866C-72497CDABE35}"/>
              </a:ext>
            </a:extLst>
          </p:cNvPr>
          <p:cNvSpPr txBox="1">
            <a:spLocks/>
          </p:cNvSpPr>
          <p:nvPr/>
        </p:nvSpPr>
        <p:spPr>
          <a:xfrm>
            <a:off x="6816027" y="2668492"/>
            <a:ext cx="5094385" cy="3620320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7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7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933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de-DE" sz="2000" b="1" dirty="0"/>
              <a:t>Gary Thomas</a:t>
            </a:r>
            <a:br>
              <a:rPr lang="de-DE" sz="2000" b="1" dirty="0"/>
            </a:br>
            <a:r>
              <a:rPr lang="de-DE" sz="1800" dirty="0">
                <a:solidFill>
                  <a:srgbClr val="666674"/>
                </a:solidFill>
              </a:rPr>
              <a:t>Senior Technician </a:t>
            </a:r>
            <a:br>
              <a:rPr lang="de-DE" sz="1800" dirty="0">
                <a:solidFill>
                  <a:srgbClr val="666674"/>
                </a:solidFill>
              </a:rPr>
            </a:br>
            <a:r>
              <a:rPr lang="en-US" sz="1800" dirty="0">
                <a:solidFill>
                  <a:srgbClr val="666674"/>
                </a:solidFill>
              </a:rPr>
              <a:t>Phone: 800-688-7466</a:t>
            </a:r>
            <a:br>
              <a:rPr lang="en-US" sz="1800" dirty="0">
                <a:solidFill>
                  <a:srgbClr val="666674"/>
                </a:solidFill>
              </a:rPr>
            </a:br>
            <a:r>
              <a:rPr lang="en-US" sz="1800" dirty="0">
                <a:solidFill>
                  <a:srgbClr val="666674"/>
                </a:solidFill>
                <a:hlinkClick r:id="rId8"/>
              </a:rPr>
              <a:t>support@buffaloamericas.com</a:t>
            </a:r>
            <a:endParaRPr lang="en-US" sz="1800" dirty="0">
              <a:solidFill>
                <a:srgbClr val="666674"/>
              </a:solidFill>
            </a:endParaRPr>
          </a:p>
          <a:p>
            <a:pPr marL="0" indent="0">
              <a:lnSpc>
                <a:spcPts val="2933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de-DE" sz="2000" b="1" dirty="0"/>
              <a:t>Matt Penico </a:t>
            </a:r>
            <a:br>
              <a:rPr lang="de-DE" sz="2000" b="1" dirty="0"/>
            </a:br>
            <a:r>
              <a:rPr lang="de-DE" sz="1800" dirty="0">
                <a:solidFill>
                  <a:srgbClr val="666674"/>
                </a:solidFill>
              </a:rPr>
              <a:t>Marketing and Communications</a:t>
            </a:r>
            <a:br>
              <a:rPr lang="de-DE" sz="1800" dirty="0">
                <a:solidFill>
                  <a:srgbClr val="666674"/>
                </a:solidFill>
              </a:rPr>
            </a:br>
            <a:r>
              <a:rPr lang="en-US" sz="1800" dirty="0">
                <a:solidFill>
                  <a:srgbClr val="666674"/>
                </a:solidFill>
              </a:rPr>
              <a:t>Direct: 512-349-1330</a:t>
            </a:r>
            <a:br>
              <a:rPr lang="en-US" sz="1800" dirty="0">
                <a:solidFill>
                  <a:srgbClr val="666674"/>
                </a:solidFill>
              </a:rPr>
            </a:br>
            <a:r>
              <a:rPr lang="en-US" sz="1800" dirty="0">
                <a:solidFill>
                  <a:srgbClr val="666674"/>
                </a:solidFill>
                <a:hlinkClick r:id="rId9"/>
              </a:rPr>
              <a:t>matthew.penico@buffaloamericas.com</a:t>
            </a:r>
            <a:r>
              <a:rPr lang="en-US" sz="1800" dirty="0">
                <a:solidFill>
                  <a:srgbClr val="666674"/>
                </a:solidFill>
              </a:rPr>
              <a:t> </a:t>
            </a:r>
            <a:endParaRPr lang="de-DE" sz="1800" b="1" dirty="0">
              <a:solidFill>
                <a:srgbClr val="666674"/>
              </a:solidFill>
            </a:endParaRPr>
          </a:p>
          <a:p>
            <a:pPr marL="0" indent="0">
              <a:lnSpc>
                <a:spcPts val="2667"/>
              </a:lnSpc>
              <a:spcBef>
                <a:spcPts val="0"/>
              </a:spcBef>
              <a:spcAft>
                <a:spcPts val="800"/>
              </a:spcAft>
              <a:buNone/>
            </a:pPr>
            <a:br>
              <a:rPr lang="en-US" sz="1867" dirty="0"/>
            </a:br>
            <a:endParaRPr lang="en-US" sz="1867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2EBF0-3D06-482D-AD61-8232B0549D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14" y="1713627"/>
            <a:ext cx="2579658" cy="696832"/>
          </a:xfrm>
          <a:prstGeom prst="rect">
            <a:avLst/>
          </a:prstGeom>
        </p:spPr>
      </p:pic>
      <p:pic>
        <p:nvPicPr>
          <p:cNvPr id="8" name="Picture 2" descr="https://go.novastor.com/hubfs/USA/Images/Logos/Co-Partnership%20Logos/buffalo_logo.png">
            <a:extLst>
              <a:ext uri="{FF2B5EF4-FFF2-40B4-BE49-F238E27FC236}">
                <a16:creationId xmlns:a16="http://schemas.microsoft.com/office/drawing/2014/main" id="{018BEEBF-C28D-408C-A6F1-01ABE0D1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27" y="1903111"/>
            <a:ext cx="1988006" cy="46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3.googleusercontent.com/-YtVRBsqY7xc/Vh7XQx5bsBI/AAAAAAAABxQ/EvSwVj2YEhU/w285-h324/safety-etc-icon-4.png">
            <a:extLst>
              <a:ext uri="{FF2B5EF4-FFF2-40B4-BE49-F238E27FC236}">
                <a16:creationId xmlns:a16="http://schemas.microsoft.com/office/drawing/2014/main" id="{05DD9459-B209-4042-BF56-E064AADD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7" y="2909233"/>
            <a:ext cx="914404" cy="10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4">
            <a:extLst>
              <a:ext uri="{FF2B5EF4-FFF2-40B4-BE49-F238E27FC236}">
                <a16:creationId xmlns:a16="http://schemas.microsoft.com/office/drawing/2014/main" id="{A6AB746E-0D5A-4DF2-9996-B921558D06BE}"/>
              </a:ext>
            </a:extLst>
          </p:cNvPr>
          <p:cNvSpPr txBox="1">
            <a:spLocks/>
          </p:cNvSpPr>
          <p:nvPr/>
        </p:nvSpPr>
        <p:spPr>
          <a:xfrm>
            <a:off x="561976" y="520332"/>
            <a:ext cx="11068050" cy="3596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600" kern="1200" cap="none" spc="0" baseline="0">
                <a:solidFill>
                  <a:srgbClr val="24242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242428"/>
                </a:solidFill>
                <a:effectLst/>
                <a:uLnTx/>
                <a:uFillTx/>
                <a:latin typeface="Open Sans Bold"/>
                <a:ea typeface="Open Sans Light" panose="020B0306030504020204" pitchFamily="34" charset="0"/>
                <a:cs typeface="Open Sans Light" panose="020B0306030504020204" pitchFamily="34" charset="0"/>
              </a:rPr>
              <a:t>Contact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srgbClr val="242428"/>
              </a:solidFill>
              <a:effectLst/>
              <a:uLnTx/>
              <a:uFillTx/>
              <a:latin typeface="Open Sans Bold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hteck 8">
            <a:extLst>
              <a:ext uri="{FF2B5EF4-FFF2-40B4-BE49-F238E27FC236}">
                <a16:creationId xmlns:a16="http://schemas.microsoft.com/office/drawing/2014/main" id="{E7CAF578-AA31-4277-A768-89EB901715EB}"/>
              </a:ext>
            </a:extLst>
          </p:cNvPr>
          <p:cNvSpPr/>
          <p:nvPr/>
        </p:nvSpPr>
        <p:spPr>
          <a:xfrm>
            <a:off x="1658615" y="2575798"/>
            <a:ext cx="2788694" cy="45719"/>
          </a:xfrm>
          <a:prstGeom prst="rect">
            <a:avLst/>
          </a:pr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8">
            <a:extLst>
              <a:ext uri="{FF2B5EF4-FFF2-40B4-BE49-F238E27FC236}">
                <a16:creationId xmlns:a16="http://schemas.microsoft.com/office/drawing/2014/main" id="{9E099B85-1ABD-4A3E-9D4C-5B8033555D34}"/>
              </a:ext>
            </a:extLst>
          </p:cNvPr>
          <p:cNvSpPr/>
          <p:nvPr/>
        </p:nvSpPr>
        <p:spPr>
          <a:xfrm>
            <a:off x="6974639" y="2533339"/>
            <a:ext cx="3558746" cy="47441"/>
          </a:xfrm>
          <a:prstGeom prst="rect">
            <a:avLst/>
          </a:prstGeom>
          <a:solidFill>
            <a:srgbClr val="FF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483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581</Words>
  <Application>Microsoft Office PowerPoint</Application>
  <PresentationFormat>Widescreen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メイリオ</vt:lpstr>
      <vt:lpstr>Arial</vt:lpstr>
      <vt:lpstr>Calibri</vt:lpstr>
      <vt:lpstr>Calibri Light</vt:lpstr>
      <vt:lpstr>Open Sans</vt:lpstr>
      <vt:lpstr>Open Sans Bold</vt:lpstr>
      <vt:lpstr>Wingdings</vt:lpstr>
      <vt:lpstr>Office Theme</vt:lpstr>
      <vt:lpstr>Optimizing Revenue in 2019</vt:lpstr>
      <vt:lpstr>Take-Aways: </vt:lpstr>
      <vt:lpstr>NovaStor &amp; Buffalo Bundles</vt:lpstr>
      <vt:lpstr>PowerPoint Presentation</vt:lpstr>
      <vt:lpstr>PowerPoint Presentation</vt:lpstr>
      <vt:lpstr>PowerPoint Presentation</vt:lpstr>
      <vt:lpstr>Let‘s Sum It Up</vt:lpstr>
      <vt:lpstr>Drawing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LeMarque</dc:creator>
  <cp:lastModifiedBy>Matthew Penico</cp:lastModifiedBy>
  <cp:revision>127</cp:revision>
  <dcterms:created xsi:type="dcterms:W3CDTF">2018-06-19T23:23:13Z</dcterms:created>
  <dcterms:modified xsi:type="dcterms:W3CDTF">2019-02-28T21:21:35Z</dcterms:modified>
</cp:coreProperties>
</file>